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Balsamiq Sans" charset="1" panose="02000603000000000000"/>
      <p:regular r:id="rId43"/>
    </p:embeddedFont>
    <p:embeddedFont>
      <p:font typeface="Bobby Jones Condensed Soft" charset="1" panose="00000000000000000000"/>
      <p:regular r:id="rId44"/>
    </p:embeddedFont>
    <p:embeddedFont>
      <p:font typeface="Yummy" charset="1" panose="00000500000000000000"/>
      <p:regular r:id="rId45"/>
    </p:embeddedFont>
    <p:embeddedFont>
      <p:font typeface="Balsamiq Sans Bold" charset="1" panose="02000603000000000000"/>
      <p:regular r:id="rId46"/>
    </p:embeddedFont>
    <p:embeddedFont>
      <p:font typeface="Lato Bold" charset="1" panose="020F0502020204030203"/>
      <p:regular r:id="rId47"/>
    </p:embeddedFont>
    <p:embeddedFont>
      <p:font typeface="Canva Sans Bold" charset="1" panose="020B0803030501040103"/>
      <p:regular r:id="rId48"/>
    </p:embeddedFont>
    <p:embeddedFont>
      <p:font typeface="Brice SemiExpanded Heavy" charset="1" panose="00000000000000000000"/>
      <p:regular r:id="rId49"/>
    </p:embeddedFont>
    <p:embeddedFont>
      <p:font typeface="Quotes Script" charset="1" panose="00000000000000000000"/>
      <p:regular r:id="rId50"/>
    </p:embeddedFont>
    <p:embeddedFont>
      <p:font typeface="Bobby Jones" charset="1" panose="00000000000000000000"/>
      <p:regular r:id="rId51"/>
    </p:embeddedFont>
    <p:embeddedFont>
      <p:font typeface="SK Concretica" charset="1" panose="00000000000000000000"/>
      <p:regular r:id="rId52"/>
    </p:embeddedFont>
    <p:embeddedFont>
      <p:font typeface="Kitsch Display Italics" charset="1" panose="000005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52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53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jpe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54.png" Type="http://schemas.openxmlformats.org/officeDocument/2006/relationships/image"/><Relationship Id="rId9" Target="../media/image5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jpe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57.png" Type="http://schemas.openxmlformats.org/officeDocument/2006/relationships/image"/><Relationship Id="rId9" Target="../media/image5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62.jpeg" Type="http://schemas.openxmlformats.org/officeDocument/2006/relationships/image"/><Relationship Id="rId8" Target="../media/image63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64.jpeg" Type="http://schemas.openxmlformats.org/officeDocument/2006/relationships/image"/><Relationship Id="rId6" Target="../media/image65.jpeg" Type="http://schemas.openxmlformats.org/officeDocument/2006/relationships/image"/><Relationship Id="rId7" Target="../media/image66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67.jpeg" Type="http://schemas.openxmlformats.org/officeDocument/2006/relationships/image"/><Relationship Id="rId9" Target="../media/image68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71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jpeg" Type="http://schemas.openxmlformats.org/officeDocument/2006/relationships/image"/><Relationship Id="rId11" Target="../media/image76.jpeg" Type="http://schemas.openxmlformats.org/officeDocument/2006/relationships/image"/><Relationship Id="rId2" Target="../media/image29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72.jpeg" Type="http://schemas.openxmlformats.org/officeDocument/2006/relationships/image"/><Relationship Id="rId8" Target="../media/image73.jpeg" Type="http://schemas.openxmlformats.org/officeDocument/2006/relationships/image"/><Relationship Id="rId9" Target="../media/image74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01111">
            <a:off x="14907721" y="1124593"/>
            <a:ext cx="1462193" cy="4104401"/>
          </a:xfrm>
          <a:custGeom>
            <a:avLst/>
            <a:gdLst/>
            <a:ahLst/>
            <a:cxnLst/>
            <a:rect r="r" b="b" t="t" l="l"/>
            <a:pathLst>
              <a:path h="4104401" w="1462193">
                <a:moveTo>
                  <a:pt x="1462193" y="0"/>
                </a:moveTo>
                <a:lnTo>
                  <a:pt x="0" y="0"/>
                </a:lnTo>
                <a:lnTo>
                  <a:pt x="0" y="4104402"/>
                </a:lnTo>
                <a:lnTo>
                  <a:pt x="1462193" y="4104402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65709">
            <a:off x="1004149" y="6968703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87379" y="7351911"/>
            <a:ext cx="6831416" cy="691912"/>
          </a:xfrm>
          <a:custGeom>
            <a:avLst/>
            <a:gdLst/>
            <a:ahLst/>
            <a:cxnLst/>
            <a:rect r="r" b="b" t="t" l="l"/>
            <a:pathLst>
              <a:path h="691912" w="6831416">
                <a:moveTo>
                  <a:pt x="0" y="0"/>
                </a:moveTo>
                <a:lnTo>
                  <a:pt x="6831415" y="0"/>
                </a:lnTo>
                <a:lnTo>
                  <a:pt x="6831415" y="691912"/>
                </a:lnTo>
                <a:lnTo>
                  <a:pt x="0" y="691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686778">
            <a:off x="-21980" y="366555"/>
            <a:ext cx="3704248" cy="3334352"/>
          </a:xfrm>
          <a:custGeom>
            <a:avLst/>
            <a:gdLst/>
            <a:ahLst/>
            <a:cxnLst/>
            <a:rect r="r" b="b" t="t" l="l"/>
            <a:pathLst>
              <a:path h="3334352" w="3704248">
                <a:moveTo>
                  <a:pt x="0" y="0"/>
                </a:moveTo>
                <a:lnTo>
                  <a:pt x="3704247" y="0"/>
                </a:lnTo>
                <a:lnTo>
                  <a:pt x="3704247" y="3334351"/>
                </a:lnTo>
                <a:lnTo>
                  <a:pt x="0" y="3334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85834">
            <a:off x="14251158" y="7059692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7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7" y="3333514"/>
                </a:lnTo>
                <a:lnTo>
                  <a:pt x="370331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095148">
            <a:off x="5679736" y="1807817"/>
            <a:ext cx="1006590" cy="1116883"/>
          </a:xfrm>
          <a:custGeom>
            <a:avLst/>
            <a:gdLst/>
            <a:ahLst/>
            <a:cxnLst/>
            <a:rect r="r" b="b" t="t" l="l"/>
            <a:pathLst>
              <a:path h="1116883" w="1006590">
                <a:moveTo>
                  <a:pt x="0" y="0"/>
                </a:moveTo>
                <a:lnTo>
                  <a:pt x="1006591" y="0"/>
                </a:lnTo>
                <a:lnTo>
                  <a:pt x="1006591" y="1116883"/>
                </a:lnTo>
                <a:lnTo>
                  <a:pt x="0" y="11168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2731" y="788400"/>
            <a:ext cx="8790295" cy="2417131"/>
          </a:xfrm>
          <a:custGeom>
            <a:avLst/>
            <a:gdLst/>
            <a:ahLst/>
            <a:cxnLst/>
            <a:rect r="r" b="b" t="t" l="l"/>
            <a:pathLst>
              <a:path h="2417131" w="8790295">
                <a:moveTo>
                  <a:pt x="0" y="0"/>
                </a:moveTo>
                <a:lnTo>
                  <a:pt x="8790295" y="0"/>
                </a:lnTo>
                <a:lnTo>
                  <a:pt x="8790295" y="2417131"/>
                </a:lnTo>
                <a:lnTo>
                  <a:pt x="0" y="241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5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64467" y="740775"/>
            <a:ext cx="7999383" cy="259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sz="9707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market research &amp; strategic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2578" y="3881806"/>
            <a:ext cx="8115300" cy="2792571"/>
            <a:chOff x="0" y="0"/>
            <a:chExt cx="2137363" cy="735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6243" y="4095837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5-PEOPLE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80890" y="3913047"/>
            <a:ext cx="8115300" cy="2792571"/>
            <a:chOff x="0" y="0"/>
            <a:chExt cx="2137363" cy="735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504034" y="4104931"/>
            <a:ext cx="5996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6-PROCESS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67726" y="7303462"/>
            <a:ext cx="8115300" cy="2792571"/>
            <a:chOff x="0" y="0"/>
            <a:chExt cx="2137363" cy="735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427152" y="7337539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7-PHYSICAL EVIDENCE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42302" y="686636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1" y="0"/>
                </a:lnTo>
                <a:lnTo>
                  <a:pt x="1518621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69873">
            <a:off x="3033281" y="4842519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5049729"/>
            <a:ext cx="7633282" cy="205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4509" indent="-252254" lvl="1">
              <a:lnSpc>
                <a:spcPts val="3271"/>
              </a:lnSpc>
              <a:buFont typeface="Arial"/>
              <a:buChar char="•"/>
            </a:pPr>
            <a:r>
              <a:rPr lang="en-US" b="true" sz="2336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Ai- driven trip planning handles all tour arrangement</a:t>
            </a:r>
          </a:p>
          <a:p>
            <a:pPr algn="l" marL="504509" indent="-252254" lvl="1">
              <a:lnSpc>
                <a:spcPts val="3271"/>
              </a:lnSpc>
              <a:buFont typeface="Arial"/>
              <a:buChar char="•"/>
            </a:pPr>
            <a:r>
              <a:rPr lang="en-US" b="true" sz="2336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Tourists don’t need to rely on strangers</a:t>
            </a:r>
          </a:p>
          <a:p>
            <a:pPr algn="ctr" marL="504509" indent="-252254" lvl="1">
              <a:lnSpc>
                <a:spcPts val="3271"/>
              </a:lnSpc>
              <a:buFont typeface="Arial"/>
              <a:buChar char="•"/>
            </a:pPr>
            <a:r>
              <a:rPr lang="en-US" b="true" sz="2336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Human support available in-app for questions or help</a:t>
            </a:r>
          </a:p>
          <a:p>
            <a:pPr algn="ctr">
              <a:lnSpc>
                <a:spcPts val="327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026359" y="4876887"/>
            <a:ext cx="8519741" cy="2470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0431" indent="-305215" lvl="1">
              <a:lnSpc>
                <a:spcPts val="3958"/>
              </a:lnSpc>
              <a:buFont typeface="Arial"/>
              <a:buChar char="•"/>
            </a:pPr>
            <a:r>
              <a:rPr lang="en-US" b="true" sz="2827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Easy, step-by-step plan creation in the app.</a:t>
            </a:r>
          </a:p>
          <a:p>
            <a:pPr algn="l" marL="610431" indent="-305215" lvl="1">
              <a:lnSpc>
                <a:spcPts val="3958"/>
              </a:lnSpc>
              <a:buFont typeface="Arial"/>
              <a:buChar char="•"/>
            </a:pPr>
            <a:r>
              <a:rPr lang="en-US" b="true" sz="2827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Tourists select trip type, duration, number of people, budget, and activities.</a:t>
            </a:r>
          </a:p>
          <a:p>
            <a:pPr algn="l">
              <a:lnSpc>
                <a:spcPts val="3958"/>
              </a:lnSpc>
            </a:pPr>
          </a:p>
          <a:p>
            <a:pPr algn="l">
              <a:lnSpc>
                <a:spcPts val="3958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369873">
            <a:off x="7231126" y="8088332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8" y="0"/>
                </a:lnTo>
                <a:lnTo>
                  <a:pt x="3825748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69873">
            <a:off x="11468632" y="4816548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1"/>
                </a:lnTo>
                <a:lnTo>
                  <a:pt x="0" y="542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485834">
            <a:off x="14571246" y="-85203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367726" y="8423389"/>
            <a:ext cx="913696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9529" indent="-299764" lvl="1">
              <a:lnSpc>
                <a:spcPts val="3332"/>
              </a:lnSpc>
              <a:buFont typeface="Arial"/>
              <a:buChar char="•"/>
            </a:pPr>
            <a:r>
              <a:rPr lang="en-US" sz="2776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INTERACTIVE APP INTERFACE: INTUITIVE, VISUALLY APPEALING</a:t>
            </a:r>
          </a:p>
          <a:p>
            <a:pPr algn="l" marL="599529" indent="-299764" lvl="1">
              <a:lnSpc>
                <a:spcPts val="3332"/>
              </a:lnSpc>
              <a:buFont typeface="Arial"/>
              <a:buChar char="•"/>
            </a:pPr>
            <a:r>
              <a:rPr lang="en-US" sz="2776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 PHOTOS AND VIDEOS OF DESTINATIONS AND PAST TRIPS INCLUDED.</a:t>
            </a:r>
          </a:p>
          <a:p>
            <a:pPr algn="l" marL="599529" indent="-299764" lvl="1">
              <a:lnSpc>
                <a:spcPts val="3332"/>
              </a:lnSpc>
              <a:buFont typeface="Arial"/>
              <a:buChar char="•"/>
            </a:pPr>
            <a:r>
              <a:rPr lang="en-US" sz="2776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 DAILY SCHEDULE TABLE WITH ACTIVITIES, TIMES, AND LOCATIONS.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2731" y="788400"/>
            <a:ext cx="8790295" cy="2417131"/>
          </a:xfrm>
          <a:custGeom>
            <a:avLst/>
            <a:gdLst/>
            <a:ahLst/>
            <a:cxnLst/>
            <a:rect r="r" b="b" t="t" l="l"/>
            <a:pathLst>
              <a:path h="2417131" w="8790295">
                <a:moveTo>
                  <a:pt x="0" y="0"/>
                </a:moveTo>
                <a:lnTo>
                  <a:pt x="8790295" y="0"/>
                </a:lnTo>
                <a:lnTo>
                  <a:pt x="8790295" y="2417131"/>
                </a:lnTo>
                <a:lnTo>
                  <a:pt x="0" y="241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5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64467" y="740775"/>
            <a:ext cx="7999383" cy="259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sz="9707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market research &amp; strategic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2578" y="3881806"/>
            <a:ext cx="8115300" cy="2792571"/>
            <a:chOff x="0" y="0"/>
            <a:chExt cx="2137363" cy="735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6243" y="4095837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1- CUSTOMER VALUE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80890" y="3913047"/>
            <a:ext cx="8115300" cy="2792571"/>
            <a:chOff x="0" y="0"/>
            <a:chExt cx="2137363" cy="735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00122" y="6768099"/>
            <a:ext cx="8115300" cy="2792571"/>
            <a:chOff x="0" y="0"/>
            <a:chExt cx="2137363" cy="735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3F5F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04034" y="4104931"/>
            <a:ext cx="5996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2-CONVENIENCE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1810" y="6736859"/>
            <a:ext cx="8115300" cy="2792571"/>
            <a:chOff x="0" y="0"/>
            <a:chExt cx="2137363" cy="7354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45491" y="6902978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3- COST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3282" y="6893453"/>
            <a:ext cx="5996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4-COMMUNICATION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42302" y="686636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1" y="0"/>
                </a:lnTo>
                <a:lnTo>
                  <a:pt x="1518621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69873">
            <a:off x="3033281" y="4842519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42302" y="5261708"/>
            <a:ext cx="8559975" cy="123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317" indent="-254658" lvl="1">
              <a:lnSpc>
                <a:spcPts val="3302"/>
              </a:lnSpc>
              <a:buFont typeface="Arial"/>
              <a:buChar char="•"/>
            </a:pPr>
            <a:r>
              <a:rPr lang="en-US" b="true" sz="2359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Full trip planning without a tour guide</a:t>
            </a:r>
          </a:p>
          <a:p>
            <a:pPr algn="l" marL="509317" indent="-254658" lvl="1">
              <a:lnSpc>
                <a:spcPts val="3302"/>
              </a:lnSpc>
              <a:buFont typeface="Arial"/>
              <a:buChar char="•"/>
            </a:pPr>
            <a:r>
              <a:rPr lang="en-US" b="true" sz="2359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Personalized itinerari</a:t>
            </a:r>
            <a:r>
              <a:rPr lang="en-US" b="true" sz="2359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es (goal, family size, budget)</a:t>
            </a:r>
          </a:p>
          <a:p>
            <a:pPr algn="l" marL="509317" indent="-254658" lvl="1">
              <a:lnSpc>
                <a:spcPts val="3302"/>
              </a:lnSpc>
              <a:buFont typeface="Arial"/>
              <a:buChar char="•"/>
            </a:pPr>
            <a:r>
              <a:rPr lang="en-US" b="true" sz="2359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Gamified travel with points &amp; levels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2015" y="5211131"/>
            <a:ext cx="8020484" cy="133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3682" indent="-276841" lvl="1">
              <a:lnSpc>
                <a:spcPts val="3590"/>
              </a:lnSpc>
              <a:buFont typeface="Arial"/>
              <a:buChar char="•"/>
            </a:pPr>
            <a:r>
              <a:rPr lang="en-US" b="true" sz="2564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Accessible anytime, anywhere</a:t>
            </a:r>
          </a:p>
          <a:p>
            <a:pPr algn="l" marL="553682" indent="-276841" lvl="1">
              <a:lnSpc>
                <a:spcPts val="3590"/>
              </a:lnSpc>
              <a:buFont typeface="Arial"/>
              <a:buChar char="•"/>
            </a:pPr>
            <a:r>
              <a:rPr lang="en-US" b="true" sz="2564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Simple, user-friendly interf</a:t>
            </a:r>
            <a:r>
              <a:rPr lang="en-US" b="true" sz="2564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ace</a:t>
            </a:r>
          </a:p>
          <a:p>
            <a:pPr algn="l" marL="553682" indent="-276841" lvl="1">
              <a:lnSpc>
                <a:spcPts val="3590"/>
              </a:lnSpc>
              <a:buFont typeface="Arial"/>
              <a:buChar char="•"/>
            </a:pPr>
            <a:r>
              <a:rPr lang="en-US" b="true" sz="2564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All-in-one solution (stay, transport, activities)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5501" y="7922153"/>
            <a:ext cx="8773577" cy="148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100" indent="-305550" lvl="1">
              <a:lnSpc>
                <a:spcPts val="3962"/>
              </a:lnSpc>
              <a:buFont typeface="Arial"/>
              <a:buChar char="•"/>
            </a:pPr>
            <a:r>
              <a:rPr lang="en-US" b="true" sz="2830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More affordable than traditional guides</a:t>
            </a:r>
          </a:p>
          <a:p>
            <a:pPr algn="l" marL="611100" indent="-305550" lvl="1">
              <a:lnSpc>
                <a:spcPts val="3962"/>
              </a:lnSpc>
              <a:buFont typeface="Arial"/>
              <a:buChar char="•"/>
            </a:pPr>
            <a:r>
              <a:rPr lang="en-US" b="true" sz="2830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Rewards: discounts, offers, promo codes</a:t>
            </a:r>
          </a:p>
          <a:p>
            <a:pPr algn="l" marL="611100" indent="-305550" lvl="1">
              <a:lnSpc>
                <a:spcPts val="3962"/>
              </a:lnSpc>
              <a:buFont typeface="Arial"/>
              <a:buChar char="•"/>
            </a:pPr>
            <a:r>
              <a:rPr lang="en-US" b="true" sz="2830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Budg</a:t>
            </a:r>
            <a:r>
              <a:rPr lang="en-US" b="true" sz="2830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et-based customization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51917" y="7931678"/>
            <a:ext cx="8059178" cy="130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547" indent="-270773" lvl="1">
              <a:lnSpc>
                <a:spcPts val="3511"/>
              </a:lnSpc>
              <a:buFont typeface="Arial"/>
              <a:buChar char="•"/>
            </a:pPr>
            <a:r>
              <a:rPr lang="en-US" b="true" sz="2508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Smart notifications &amp; suggestions</a:t>
            </a:r>
          </a:p>
          <a:p>
            <a:pPr algn="just" marL="541547" indent="-270773" lvl="1">
              <a:lnSpc>
                <a:spcPts val="3511"/>
              </a:lnSpc>
              <a:buFont typeface="Arial"/>
              <a:buChar char="•"/>
            </a:pPr>
            <a:r>
              <a:rPr lang="en-US" b="true" sz="2508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Social media engagement (points f</a:t>
            </a:r>
            <a:r>
              <a:rPr lang="en-US" b="true" sz="2508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or sharing)</a:t>
            </a:r>
          </a:p>
          <a:p>
            <a:pPr algn="just" marL="541547" indent="-270773" lvl="1">
              <a:lnSpc>
                <a:spcPts val="3511"/>
              </a:lnSpc>
              <a:buFont typeface="Arial"/>
              <a:buChar char="•"/>
            </a:pPr>
            <a:r>
              <a:rPr lang="en-US" b="true" sz="2508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Feedback &amp; reviews system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369873">
            <a:off x="3151593" y="7550908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369873">
            <a:off x="11468632" y="4816548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1"/>
                </a:lnTo>
                <a:lnTo>
                  <a:pt x="0" y="542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369873">
            <a:off x="11589384" y="7539140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485834">
            <a:off x="14571246" y="-85203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918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2731" y="788400"/>
            <a:ext cx="8790295" cy="2417131"/>
          </a:xfrm>
          <a:custGeom>
            <a:avLst/>
            <a:gdLst/>
            <a:ahLst/>
            <a:cxnLst/>
            <a:rect r="r" b="b" t="t" l="l"/>
            <a:pathLst>
              <a:path h="2417131" w="8790295">
                <a:moveTo>
                  <a:pt x="0" y="0"/>
                </a:moveTo>
                <a:lnTo>
                  <a:pt x="8790295" y="0"/>
                </a:lnTo>
                <a:lnTo>
                  <a:pt x="8790295" y="2417131"/>
                </a:lnTo>
                <a:lnTo>
                  <a:pt x="0" y="241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5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64467" y="740775"/>
            <a:ext cx="7999383" cy="259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sz="9707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market research &amp; strategic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2578" y="3881806"/>
            <a:ext cx="8115300" cy="2792571"/>
            <a:chOff x="0" y="0"/>
            <a:chExt cx="2137363" cy="735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6243" y="4095837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5-CREDIBILITY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80890" y="3913047"/>
            <a:ext cx="8115300" cy="2792571"/>
            <a:chOff x="0" y="0"/>
            <a:chExt cx="2137363" cy="735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484802" y="3893997"/>
            <a:ext cx="5996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6- CONSISTENCY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67726" y="7303462"/>
            <a:ext cx="8115300" cy="2792571"/>
            <a:chOff x="0" y="0"/>
            <a:chExt cx="2137363" cy="735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427152" y="7337539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7- CONTEXT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42302" y="686636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1" y="0"/>
                </a:lnTo>
                <a:lnTo>
                  <a:pt x="1518621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69873">
            <a:off x="3033281" y="4842519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79567" y="5239992"/>
            <a:ext cx="6933176" cy="12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4510" indent="-252255" lvl="1">
              <a:lnSpc>
                <a:spcPts val="3271"/>
              </a:lnSpc>
              <a:buFont typeface="Arial"/>
              <a:buChar char="•"/>
            </a:pPr>
            <a:r>
              <a:rPr lang="en-US" b="true" sz="2336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AI + real user reviews</a:t>
            </a:r>
          </a:p>
          <a:p>
            <a:pPr algn="l" marL="504510" indent="-252255" lvl="1">
              <a:lnSpc>
                <a:spcPts val="3271"/>
              </a:lnSpc>
              <a:buFont typeface="Arial"/>
              <a:buChar char="•"/>
            </a:pPr>
            <a:r>
              <a:rPr lang="en-US" b="true" sz="2336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</a:t>
            </a:r>
            <a:r>
              <a:rPr lang="en-US" b="true" sz="2336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Trusted hotel &amp; attraction partners</a:t>
            </a:r>
          </a:p>
          <a:p>
            <a:pPr algn="l" marL="504510" indent="-252255" lvl="1">
              <a:lnSpc>
                <a:spcPts val="3271"/>
              </a:lnSpc>
              <a:buFont typeface="Arial"/>
              <a:buChar char="•"/>
            </a:pPr>
            <a:r>
              <a:rPr lang="en-US" b="true" sz="2336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Verified offers &amp; promotions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26789" y="4886412"/>
            <a:ext cx="7474122" cy="1728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513" indent="-267757" lvl="1">
              <a:lnSpc>
                <a:spcPts val="3472"/>
              </a:lnSpc>
              <a:buFont typeface="Arial"/>
              <a:buChar char="•"/>
            </a:pPr>
            <a:r>
              <a:rPr lang="en-US" b="true" sz="2480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Same quality from arrival to departure</a:t>
            </a:r>
          </a:p>
          <a:p>
            <a:pPr algn="l" marL="535513" indent="-267757" lvl="1">
              <a:lnSpc>
                <a:spcPts val="3472"/>
              </a:lnSpc>
              <a:buFont typeface="Arial"/>
              <a:buChar char="•"/>
            </a:pPr>
            <a:r>
              <a:rPr lang="en-US" b="true" sz="2480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Seamless journey: plan → book → enjoy → reward</a:t>
            </a:r>
          </a:p>
          <a:p>
            <a:pPr algn="l" marL="535513" indent="-267757" lvl="1">
              <a:lnSpc>
                <a:spcPts val="3472"/>
              </a:lnSpc>
              <a:buFont typeface="Arial"/>
              <a:buChar char="•"/>
            </a:pPr>
            <a:r>
              <a:rPr lang="en-US" b="true" sz="2480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Strong, consistent brand experience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369873">
            <a:off x="7231126" y="8088332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8" y="0"/>
                </a:lnTo>
                <a:lnTo>
                  <a:pt x="3825748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69873">
            <a:off x="11468632" y="4562928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485834">
            <a:off x="14571246" y="-85203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367726" y="8518639"/>
            <a:ext cx="913696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9529" indent="-299764" lvl="1">
              <a:lnSpc>
                <a:spcPts val="3332"/>
              </a:lnSpc>
              <a:buFont typeface="Arial"/>
              <a:buChar char="•"/>
            </a:pPr>
            <a:r>
              <a:rPr lang="en-US" sz="2776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Fi</a:t>
            </a:r>
            <a:r>
              <a:rPr lang="en-US" sz="2776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TS GLOBAL TRENDS: PERSONALIZATION &amp; GAMIFICATION</a:t>
            </a:r>
          </a:p>
          <a:p>
            <a:pPr algn="l" marL="599529" indent="-299764" lvl="1">
              <a:lnSpc>
                <a:spcPts val="3332"/>
              </a:lnSpc>
              <a:buFont typeface="Arial"/>
              <a:buChar char="•"/>
            </a:pPr>
            <a:r>
              <a:rPr lang="en-US" sz="2776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FILLS GAP: BEYOND BOOKING → FULL EXPERIENCE</a:t>
            </a:r>
          </a:p>
          <a:p>
            <a:pPr algn="l" marL="599529" indent="-299764" lvl="1">
              <a:lnSpc>
                <a:spcPts val="3332"/>
              </a:lnSpc>
              <a:buFont typeface="Arial"/>
              <a:buChar char="•"/>
            </a:pPr>
            <a:r>
              <a:rPr lang="en-US" sz="2776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RIGHT TIMING FOR EGYPT &amp; MENA TOURISM MARKET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8618" y="368118"/>
            <a:ext cx="9550764" cy="9550764"/>
          </a:xfrm>
          <a:custGeom>
            <a:avLst/>
            <a:gdLst/>
            <a:ahLst/>
            <a:cxnLst/>
            <a:rect r="r" b="b" t="t" l="l"/>
            <a:pathLst>
              <a:path h="9550764" w="9550764">
                <a:moveTo>
                  <a:pt x="0" y="0"/>
                </a:moveTo>
                <a:lnTo>
                  <a:pt x="9550764" y="0"/>
                </a:lnTo>
                <a:lnTo>
                  <a:pt x="9550764" y="9550764"/>
                </a:lnTo>
                <a:lnTo>
                  <a:pt x="0" y="9550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87876" y="72998"/>
            <a:ext cx="6872585" cy="172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2"/>
              </a:lnSpc>
            </a:pPr>
            <a:r>
              <a:rPr lang="en-US" b="true" sz="10001">
                <a:solidFill>
                  <a:srgbClr val="F3F5F9"/>
                </a:solidFill>
                <a:latin typeface="Lato Bold"/>
                <a:ea typeface="Lato Bold"/>
                <a:cs typeface="Lato Bold"/>
                <a:sym typeface="Lato Bold"/>
              </a:rPr>
              <a:t>Target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90065" y="48864"/>
            <a:ext cx="6985810" cy="175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8"/>
              </a:lnSpc>
            </a:pPr>
            <a:r>
              <a:rPr lang="en-US" b="true" sz="10284">
                <a:solidFill>
                  <a:srgbClr val="F3F5F9"/>
                </a:solidFill>
                <a:latin typeface="Lato Bold"/>
                <a:ea typeface="Lato Bold"/>
                <a:cs typeface="Lato Bold"/>
                <a:sym typeface="Lato Bold"/>
              </a:rPr>
              <a:t>Audience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69419" y="1960206"/>
            <a:ext cx="37221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D6AF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1-cultural factors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50623" y="1960206"/>
            <a:ext cx="37221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D6AF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2-Social factors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9419" y="6702428"/>
            <a:ext cx="3485736" cy="169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b="true" sz="4869">
                <a:solidFill>
                  <a:srgbClr val="D6AF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3-Personal factor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12643" y="6711953"/>
            <a:ext cx="3998060" cy="136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2"/>
              </a:lnSpc>
            </a:pPr>
            <a:r>
              <a:rPr lang="en-US" b="true" sz="3902">
                <a:solidFill>
                  <a:srgbClr val="D6AF5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4-Psychological factor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2825781">
            <a:off x="14859863" y="6811582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57985" y="2055456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2" y="0"/>
                </a:lnTo>
                <a:lnTo>
                  <a:pt x="1518622" y="1907216"/>
                </a:lnTo>
                <a:lnTo>
                  <a:pt x="0" y="1907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65709">
            <a:off x="664873" y="7044868"/>
            <a:ext cx="1702282" cy="2440548"/>
          </a:xfrm>
          <a:custGeom>
            <a:avLst/>
            <a:gdLst/>
            <a:ahLst/>
            <a:cxnLst/>
            <a:rect r="r" b="b" t="t" l="l"/>
            <a:pathLst>
              <a:path h="2440548" w="1702282">
                <a:moveTo>
                  <a:pt x="0" y="0"/>
                </a:moveTo>
                <a:lnTo>
                  <a:pt x="1702282" y="0"/>
                </a:lnTo>
                <a:lnTo>
                  <a:pt x="1702282" y="2440548"/>
                </a:lnTo>
                <a:lnTo>
                  <a:pt x="0" y="24405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52265" y="2754440"/>
            <a:ext cx="8091617" cy="7532560"/>
          </a:xfrm>
          <a:custGeom>
            <a:avLst/>
            <a:gdLst/>
            <a:ahLst/>
            <a:cxnLst/>
            <a:rect r="r" b="b" t="t" l="l"/>
            <a:pathLst>
              <a:path h="7532560" w="8091617">
                <a:moveTo>
                  <a:pt x="0" y="0"/>
                </a:moveTo>
                <a:lnTo>
                  <a:pt x="8091616" y="0"/>
                </a:lnTo>
                <a:lnTo>
                  <a:pt x="8091616" y="7532560"/>
                </a:lnTo>
                <a:lnTo>
                  <a:pt x="0" y="753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96159" y="0"/>
            <a:ext cx="9867938" cy="2542062"/>
            <a:chOff x="0" y="0"/>
            <a:chExt cx="13157250" cy="338941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17875"/>
              <a:ext cx="13157250" cy="1471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77"/>
                </a:lnSpc>
              </a:pPr>
              <a:r>
                <a:rPr lang="en-US" b="true" sz="8972" spc="-269">
                  <a:solidFill>
                    <a:srgbClr val="00102A"/>
                  </a:solidFill>
                  <a:latin typeface="Brice SemiExpanded Heavy"/>
                  <a:ea typeface="Brice SemiExpanded Heavy"/>
                  <a:cs typeface="Brice SemiExpanded Heavy"/>
                  <a:sym typeface="Brice SemiExpanded Heavy"/>
                </a:rPr>
                <a:t>PERSONA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57200"/>
              <a:ext cx="12582871" cy="1735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3"/>
                </a:lnSpc>
              </a:pPr>
              <a:r>
                <a:rPr lang="en-US" sz="10817">
                  <a:solidFill>
                    <a:srgbClr val="00102A"/>
                  </a:solidFill>
                  <a:latin typeface="Quotes Script"/>
                  <a:ea typeface="Quotes Script"/>
                  <a:cs typeface="Quotes Script"/>
                  <a:sym typeface="Quotes Script"/>
                </a:rPr>
                <a:t>Buyer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730466"/>
            <a:ext cx="80391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8"/>
              </a:lnSpc>
              <a:spcBef>
                <a:spcPct val="0"/>
              </a:spcBef>
            </a:pPr>
            <a:r>
              <a:rPr lang="en-US" sz="4782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PERSONA 1: THE YOUNG EXPLORER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35316"/>
            <a:ext cx="7816775" cy="544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9"/>
              </a:lnSpc>
              <a:spcBef>
                <a:spcPct val="0"/>
              </a:spcBef>
            </a:pPr>
            <a:r>
              <a:rPr lang="en-US" sz="4474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AGE: 22</a:t>
            </a:r>
          </a:p>
          <a:p>
            <a:pPr algn="l">
              <a:lnSpc>
                <a:spcPts val="5369"/>
              </a:lnSpc>
              <a:spcBef>
                <a:spcPct val="0"/>
              </a:spcBef>
            </a:pPr>
            <a:r>
              <a:rPr lang="en-US" sz="4474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BUDGET: LOW–MEDIUM</a:t>
            </a:r>
          </a:p>
          <a:p>
            <a:pPr algn="l">
              <a:lnSpc>
                <a:spcPts val="5369"/>
              </a:lnSpc>
              <a:spcBef>
                <a:spcPct val="0"/>
              </a:spcBef>
            </a:pPr>
            <a:r>
              <a:rPr lang="en-US" sz="4474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GOALS: ADVENTURE (SAFARI, DIVING, NIGHTLIFE), INSTAGRAM-WORTHY MOMENTS.</a:t>
            </a:r>
          </a:p>
          <a:p>
            <a:pPr algn="l">
              <a:lnSpc>
                <a:spcPts val="5369"/>
              </a:lnSpc>
              <a:spcBef>
                <a:spcPct val="0"/>
              </a:spcBef>
            </a:pPr>
            <a:r>
              <a:rPr lang="en-US" sz="4474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PAIN POINTS: NEEDS AFFORDABLE OPTIONS, RELIES HEAVILY ON ONLINE REVIEWS/SOCIAL MEDIA.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96159" y="0"/>
            <a:ext cx="9867938" cy="2542062"/>
            <a:chOff x="0" y="0"/>
            <a:chExt cx="13157250" cy="33894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17875"/>
              <a:ext cx="13157250" cy="1471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77"/>
                </a:lnSpc>
              </a:pPr>
              <a:r>
                <a:rPr lang="en-US" b="true" sz="8972" spc="-269">
                  <a:solidFill>
                    <a:srgbClr val="00102A"/>
                  </a:solidFill>
                  <a:latin typeface="Brice SemiExpanded Heavy"/>
                  <a:ea typeface="Brice SemiExpanded Heavy"/>
                  <a:cs typeface="Brice SemiExpanded Heavy"/>
                  <a:sym typeface="Brice SemiExpanded Heavy"/>
                </a:rPr>
                <a:t>PERSONA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57200"/>
              <a:ext cx="12582871" cy="1735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3"/>
                </a:lnSpc>
              </a:pPr>
              <a:r>
                <a:rPr lang="en-US" sz="10817">
                  <a:solidFill>
                    <a:srgbClr val="000001"/>
                  </a:solidFill>
                  <a:latin typeface="Quotes Script"/>
                  <a:ea typeface="Quotes Script"/>
                  <a:cs typeface="Quotes Script"/>
                  <a:sym typeface="Quotes Script"/>
                </a:rPr>
                <a:t>Buyer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8536" y="2744915"/>
            <a:ext cx="8208938" cy="52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sz="4363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PERSONA 2: THE FAMILY PLANNER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sz="4363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AGE: 35–45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sz="4363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BUDGET: MEDIUM–HIGH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sz="4363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GOALS: SAFE, FAMILY-FRIENDLY TRIPS (PYRAMIDS, NILE CRUISE, SHARM RESORTS); EASY BOOKING.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sz="4363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PAIN POINTS: SAFETY CONCERNS; ACTIVITIES SUITABLE FOR KIDS.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852265" y="2754440"/>
            <a:ext cx="8091617" cy="7532560"/>
          </a:xfrm>
          <a:custGeom>
            <a:avLst/>
            <a:gdLst/>
            <a:ahLst/>
            <a:cxnLst/>
            <a:rect r="r" b="b" t="t" l="l"/>
            <a:pathLst>
              <a:path h="7532560" w="8091617">
                <a:moveTo>
                  <a:pt x="0" y="0"/>
                </a:moveTo>
                <a:lnTo>
                  <a:pt x="8091616" y="0"/>
                </a:lnTo>
                <a:lnTo>
                  <a:pt x="8091616" y="7532560"/>
                </a:lnTo>
                <a:lnTo>
                  <a:pt x="0" y="753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96159" y="0"/>
            <a:ext cx="9867938" cy="2542062"/>
            <a:chOff x="0" y="0"/>
            <a:chExt cx="13157250" cy="33894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17875"/>
              <a:ext cx="13157250" cy="1471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77"/>
                </a:lnSpc>
              </a:pPr>
              <a:r>
                <a:rPr lang="en-US" b="true" sz="8972" spc="-269">
                  <a:solidFill>
                    <a:srgbClr val="00102A"/>
                  </a:solidFill>
                  <a:latin typeface="Brice SemiExpanded Heavy"/>
                  <a:ea typeface="Brice SemiExpanded Heavy"/>
                  <a:cs typeface="Brice SemiExpanded Heavy"/>
                  <a:sym typeface="Brice SemiExpanded Heavy"/>
                </a:rPr>
                <a:t>PERSONA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57200"/>
              <a:ext cx="12582871" cy="1735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13"/>
                </a:lnSpc>
              </a:pPr>
              <a:r>
                <a:rPr lang="en-US" sz="10817">
                  <a:solidFill>
                    <a:srgbClr val="00102A"/>
                  </a:solidFill>
                  <a:latin typeface="Quotes Script"/>
                  <a:ea typeface="Quotes Script"/>
                  <a:cs typeface="Quotes Script"/>
                  <a:sym typeface="Quotes Script"/>
                </a:rPr>
                <a:t>Buyer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668715"/>
            <a:ext cx="8594195" cy="624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0"/>
              </a:lnSpc>
              <a:spcBef>
                <a:spcPct val="0"/>
              </a:spcBef>
            </a:pPr>
            <a:r>
              <a:rPr lang="en-US" sz="3950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Persona 3: The Solo Female Traveler</a:t>
            </a:r>
          </a:p>
          <a:p>
            <a:pPr algn="l">
              <a:lnSpc>
                <a:spcPts val="5530"/>
              </a:lnSpc>
              <a:spcBef>
                <a:spcPct val="0"/>
              </a:spcBef>
            </a:pPr>
            <a:r>
              <a:rPr lang="en-US" sz="3950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Age: 24–32</a:t>
            </a:r>
          </a:p>
          <a:p>
            <a:pPr algn="l">
              <a:lnSpc>
                <a:spcPts val="5530"/>
              </a:lnSpc>
              <a:spcBef>
                <a:spcPct val="0"/>
              </a:spcBef>
            </a:pPr>
            <a:r>
              <a:rPr lang="en-US" sz="3950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Budget: Medium</a:t>
            </a:r>
          </a:p>
          <a:p>
            <a:pPr algn="l">
              <a:lnSpc>
                <a:spcPts val="5530"/>
              </a:lnSpc>
              <a:spcBef>
                <a:spcPct val="0"/>
              </a:spcBef>
            </a:pPr>
            <a:r>
              <a:rPr lang="en-US" sz="3950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Goals: explore Egypt safely; mix of history, culture, relaxation; authentic experiences.</a:t>
            </a:r>
          </a:p>
          <a:p>
            <a:pPr algn="l">
              <a:lnSpc>
                <a:spcPts val="5530"/>
              </a:lnSpc>
              <a:spcBef>
                <a:spcPct val="0"/>
              </a:spcBef>
            </a:pPr>
            <a:r>
              <a:rPr lang="en-US" sz="3950">
                <a:solidFill>
                  <a:srgbClr val="00102A"/>
                </a:solidFill>
                <a:latin typeface="Bobby Jones"/>
                <a:ea typeface="Bobby Jones"/>
                <a:cs typeface="Bobby Jones"/>
                <a:sym typeface="Bobby Jones"/>
              </a:rPr>
              <a:t>Pain Points: safety, scams, navigating alone; needs trustworthy guides and clear information.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852265" y="2754440"/>
            <a:ext cx="8091617" cy="7532560"/>
          </a:xfrm>
          <a:custGeom>
            <a:avLst/>
            <a:gdLst/>
            <a:ahLst/>
            <a:cxnLst/>
            <a:rect r="r" b="b" t="t" l="l"/>
            <a:pathLst>
              <a:path h="7532560" w="8091617">
                <a:moveTo>
                  <a:pt x="0" y="0"/>
                </a:moveTo>
                <a:lnTo>
                  <a:pt x="8091616" y="0"/>
                </a:lnTo>
                <a:lnTo>
                  <a:pt x="8091616" y="7532560"/>
                </a:lnTo>
                <a:lnTo>
                  <a:pt x="0" y="753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869" y="2317897"/>
            <a:ext cx="17377536" cy="5651205"/>
            <a:chOff x="0" y="0"/>
            <a:chExt cx="23170048" cy="75349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33450"/>
              <a:ext cx="23170048" cy="479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188"/>
                </a:lnSpc>
              </a:pPr>
              <a:r>
                <a:rPr lang="en-US" sz="28251" spc="-1412">
                  <a:solidFill>
                    <a:srgbClr val="00102A"/>
                  </a:solidFill>
                  <a:latin typeface="SK Concretica"/>
                  <a:ea typeface="SK Concretica"/>
                  <a:cs typeface="SK Concretica"/>
                  <a:sym typeface="SK Concretica"/>
                </a:rPr>
                <a:t>Action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096" y="4082191"/>
              <a:ext cx="19149202" cy="3452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53"/>
                </a:lnSpc>
              </a:pPr>
              <a:r>
                <a:rPr lang="en-US" sz="21066" i="true" spc="-1053">
                  <a:solidFill>
                    <a:srgbClr val="000000"/>
                  </a:solidFill>
                  <a:latin typeface="Kitsch Display Italics"/>
                  <a:ea typeface="Kitsch Display Italics"/>
                  <a:cs typeface="Kitsch Display Italics"/>
                  <a:sym typeface="Kitsch Display Italics"/>
                </a:rPr>
                <a:t>Plan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84005"/>
            <a:ext cx="11505934" cy="200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7"/>
              </a:lnSpc>
            </a:pPr>
            <a:r>
              <a:rPr lang="en-US" sz="2876" b="true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Lunch Plan:</a:t>
            </a:r>
          </a:p>
          <a:p>
            <a:pPr algn="ctr">
              <a:lnSpc>
                <a:spcPts val="4027"/>
              </a:lnSpc>
            </a:pPr>
            <a:r>
              <a:rPr lang="en-US" b="true" sz="2876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1 : Awarness(teasers,  storytelling vedios on social media)</a:t>
            </a:r>
          </a:p>
          <a:p>
            <a:pPr algn="l">
              <a:lnSpc>
                <a:spcPts val="4027"/>
              </a:lnSpc>
            </a:pPr>
            <a:r>
              <a:rPr lang="en-US" sz="2876" b="true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 2: Engagement (user-generated content , reposts , interactive content &amp; influncer collaboration)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172702"/>
            <a:ext cx="12320931" cy="199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838" b="true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Roles:</a:t>
            </a:r>
          </a:p>
          <a:p>
            <a:pPr algn="l" marL="612908" indent="-306454" lvl="1">
              <a:lnSpc>
                <a:spcPts val="3974"/>
              </a:lnSpc>
              <a:buFont typeface="Arial"/>
              <a:buChar char="•"/>
            </a:pPr>
            <a:r>
              <a:rPr lang="en-US" b="true" sz="2838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Marketing  team : Campaigns &amp; content</a:t>
            </a:r>
          </a:p>
          <a:p>
            <a:pPr algn="l" marL="612908" indent="-306454" lvl="1">
              <a:lnSpc>
                <a:spcPts val="3974"/>
              </a:lnSpc>
              <a:buFont typeface="Arial"/>
              <a:buChar char="•"/>
            </a:pPr>
            <a:r>
              <a:rPr lang="en-US" b="true" sz="2838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Partnerships team: Deals with hotel/ restaurants/attractions</a:t>
            </a:r>
          </a:p>
          <a:p>
            <a:pPr algn="l" marL="612908" indent="-306454" lvl="1">
              <a:lnSpc>
                <a:spcPts val="3974"/>
              </a:lnSpc>
              <a:buFont typeface="Arial"/>
              <a:buChar char="•"/>
            </a:pPr>
            <a:r>
              <a:rPr lang="en-US" b="true" sz="2838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support: Handle user inquires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332541"/>
            <a:ext cx="8398501" cy="225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7"/>
              </a:lnSpc>
            </a:pPr>
            <a:r>
              <a:rPr lang="en-US" b="true" sz="3205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Timeline:</a:t>
            </a:r>
          </a:p>
          <a:p>
            <a:pPr algn="just" marL="691998" indent="-345999" lvl="1">
              <a:lnSpc>
                <a:spcPts val="4487"/>
              </a:lnSpc>
              <a:buFont typeface="Arial"/>
              <a:buChar char="•"/>
            </a:pPr>
            <a:r>
              <a:rPr lang="en-US" b="true" sz="3205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Monthly content calander</a:t>
            </a:r>
          </a:p>
          <a:p>
            <a:pPr algn="just" marL="691998" indent="-345999" lvl="1">
              <a:lnSpc>
                <a:spcPts val="4487"/>
              </a:lnSpc>
              <a:buFont typeface="Arial"/>
              <a:buChar char="•"/>
            </a:pPr>
            <a:r>
              <a:rPr lang="en-US" b="true" sz="3205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Weekly KPI check</a:t>
            </a:r>
          </a:p>
          <a:p>
            <a:pPr algn="just" marL="691998" indent="-345999" lvl="1">
              <a:lnSpc>
                <a:spcPts val="4487"/>
              </a:lnSpc>
              <a:buFont typeface="Arial"/>
              <a:buChar char="•"/>
            </a:pPr>
            <a:r>
              <a:rPr lang="en-US" b="true" sz="3205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report : by the end of two months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509024">
            <a:off x="13729838" y="-383210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485834">
            <a:off x="13603136" y="6275983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661510">
            <a:off x="422577" y="646155"/>
            <a:ext cx="942701" cy="1045993"/>
          </a:xfrm>
          <a:custGeom>
            <a:avLst/>
            <a:gdLst/>
            <a:ahLst/>
            <a:cxnLst/>
            <a:rect r="r" b="b" t="t" l="l"/>
            <a:pathLst>
              <a:path h="1045993" w="942701">
                <a:moveTo>
                  <a:pt x="0" y="0"/>
                </a:moveTo>
                <a:lnTo>
                  <a:pt x="942701" y="0"/>
                </a:lnTo>
                <a:lnTo>
                  <a:pt x="942701" y="1045993"/>
                </a:lnTo>
                <a:lnTo>
                  <a:pt x="0" y="1045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509024">
            <a:off x="13729838" y="-383210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85834">
            <a:off x="13603136" y="6275983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61510">
            <a:off x="422577" y="646155"/>
            <a:ext cx="942701" cy="1045993"/>
          </a:xfrm>
          <a:custGeom>
            <a:avLst/>
            <a:gdLst/>
            <a:ahLst/>
            <a:cxnLst/>
            <a:rect r="r" b="b" t="t" l="l"/>
            <a:pathLst>
              <a:path h="1045993" w="942701">
                <a:moveTo>
                  <a:pt x="0" y="0"/>
                </a:moveTo>
                <a:lnTo>
                  <a:pt x="942701" y="0"/>
                </a:lnTo>
                <a:lnTo>
                  <a:pt x="942701" y="1045993"/>
                </a:lnTo>
                <a:lnTo>
                  <a:pt x="0" y="1045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14415"/>
            <a:ext cx="13541725" cy="666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5"/>
              </a:lnSpc>
              <a:spcBef>
                <a:spcPct val="0"/>
              </a:spcBef>
            </a:pPr>
            <a:r>
              <a:rPr lang="en-US" b="true" sz="3468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CONTROL :</a:t>
            </a:r>
          </a:p>
          <a:p>
            <a:pPr algn="l">
              <a:lnSpc>
                <a:spcPts val="4855"/>
              </a:lnSpc>
              <a:spcBef>
                <a:spcPct val="0"/>
              </a:spcBef>
            </a:pPr>
            <a:r>
              <a:rPr lang="en-US" b="true" sz="3468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KPIS TO TRACK- AWARENESS KPIS </a:t>
            </a:r>
          </a:p>
          <a:p>
            <a:pPr algn="l">
              <a:lnSpc>
                <a:spcPts val="4855"/>
              </a:lnSpc>
              <a:spcBef>
                <a:spcPct val="0"/>
              </a:spcBef>
            </a:pPr>
            <a:r>
              <a:rPr lang="en-US" b="true" sz="3468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FOLLOWER GROWTH :50 NEW FOLLOWERS PER PLATFORM (INSTAGRAM, TIKTOK).</a:t>
            </a:r>
          </a:p>
          <a:p>
            <a:pPr algn="l">
              <a:lnSpc>
                <a:spcPts val="4855"/>
              </a:lnSpc>
              <a:spcBef>
                <a:spcPct val="0"/>
              </a:spcBef>
            </a:pPr>
          </a:p>
          <a:p>
            <a:pPr algn="l">
              <a:lnSpc>
                <a:spcPts val="4855"/>
              </a:lnSpc>
              <a:spcBef>
                <a:spcPct val="0"/>
              </a:spcBef>
            </a:pPr>
            <a:r>
              <a:rPr lang="en-US" b="true" sz="3468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ENGAGEMENT RATE : 50 LIKES, COMMENTS, SHARES, SAVES.</a:t>
            </a:r>
          </a:p>
          <a:p>
            <a:pPr algn="l">
              <a:lnSpc>
                <a:spcPts val="4855"/>
              </a:lnSpc>
              <a:spcBef>
                <a:spcPct val="0"/>
              </a:spcBef>
            </a:pPr>
          </a:p>
          <a:p>
            <a:pPr algn="l">
              <a:lnSpc>
                <a:spcPts val="4855"/>
              </a:lnSpc>
              <a:spcBef>
                <a:spcPct val="0"/>
              </a:spcBef>
            </a:pPr>
            <a:r>
              <a:rPr lang="en-US" b="true" sz="3468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 REACH : 400 OF PEOPLE WHO SAW THE POSTS.</a:t>
            </a:r>
          </a:p>
          <a:p>
            <a:pPr algn="l">
              <a:lnSpc>
                <a:spcPts val="4855"/>
              </a:lnSpc>
              <a:spcBef>
                <a:spcPct val="0"/>
              </a:spcBef>
            </a:pPr>
          </a:p>
          <a:p>
            <a:pPr algn="l">
              <a:lnSpc>
                <a:spcPts val="4855"/>
              </a:lnSpc>
              <a:spcBef>
                <a:spcPct val="0"/>
              </a:spcBef>
            </a:pPr>
            <a:r>
              <a:rPr lang="en-US" b="true" sz="3468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TOP-PERFORMING CONTENT : POSTS/REELS WITH THE HIGHEST ENGAGEMENT.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641138" y="1728114"/>
            <a:ext cx="6885497" cy="7111341"/>
            <a:chOff x="0" y="0"/>
            <a:chExt cx="6350000" cy="6558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41266" t="0" r="-41266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19527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-190123" y="3115852"/>
            <a:ext cx="9831261" cy="653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</a:p>
          <a:p>
            <a:pPr algn="l" marL="774743" indent="-387372" lvl="1">
              <a:lnSpc>
                <a:spcPts val="4736"/>
              </a:lnSpc>
              <a:buFont typeface="Arial"/>
              <a:buChar char="•"/>
            </a:pPr>
            <a:r>
              <a:rPr lang="en-US" sz="3588">
                <a:solidFill>
                  <a:srgbClr val="D6AF52"/>
                </a:solidFill>
                <a:latin typeface="Balsamiq Sans"/>
                <a:ea typeface="Balsamiq Sans"/>
                <a:cs typeface="Balsamiq Sans"/>
                <a:sym typeface="Balsamiq Sans"/>
              </a:rPr>
              <a:t>Egypt is one of the world’s most iconic travel destinations, attracting millions each year for its history, spirituality, and leisure.</a:t>
            </a:r>
          </a:p>
          <a:p>
            <a:pPr algn="l" marL="774743" indent="-387372" lvl="1">
              <a:lnSpc>
                <a:spcPts val="4736"/>
              </a:lnSpc>
              <a:buFont typeface="Arial"/>
              <a:buChar char="•"/>
            </a:pPr>
            <a:r>
              <a:rPr lang="en-US" sz="3588">
                <a:solidFill>
                  <a:srgbClr val="D6AF52"/>
                </a:solidFill>
                <a:latin typeface="Balsamiq Sans"/>
                <a:ea typeface="Balsamiq Sans"/>
                <a:cs typeface="Balsamiq Sans"/>
                <a:sym typeface="Balsamiq Sans"/>
              </a:rPr>
              <a:t>Tourism significantly supports Egypt’s economy, local businesses, and global image.</a:t>
            </a:r>
          </a:p>
          <a:p>
            <a:pPr algn="l" marL="774743" indent="-387372" lvl="1">
              <a:lnSpc>
                <a:spcPts val="4736"/>
              </a:lnSpc>
              <a:buFont typeface="Arial"/>
              <a:buChar char="•"/>
            </a:pPr>
            <a:r>
              <a:rPr lang="en-US" sz="3588">
                <a:solidFill>
                  <a:srgbClr val="D6AF52"/>
                </a:solidFill>
                <a:latin typeface="Balsamiq Sans"/>
                <a:ea typeface="Balsamiq Sans"/>
                <a:cs typeface="Balsamiq Sans"/>
                <a:sym typeface="Balsamiq Sans"/>
              </a:rPr>
              <a:t>However, visitors often face hidden costs, tipping pressure, limited digital support, and restricted access to authentic experience</a:t>
            </a:r>
          </a:p>
          <a:p>
            <a:pPr algn="l">
              <a:lnSpc>
                <a:spcPts val="47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24076"/>
            <a:ext cx="8115300" cy="179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8"/>
              </a:lnSpc>
            </a:pPr>
            <a:r>
              <a:rPr lang="en-US" sz="6668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Egypt’s Tourism Context &amp; Why Sawah Matters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601111">
            <a:off x="15067360" y="1124593"/>
            <a:ext cx="1462193" cy="4104401"/>
          </a:xfrm>
          <a:custGeom>
            <a:avLst/>
            <a:gdLst/>
            <a:ahLst/>
            <a:cxnLst/>
            <a:rect r="r" b="b" t="t" l="l"/>
            <a:pathLst>
              <a:path h="4104401" w="1462193">
                <a:moveTo>
                  <a:pt x="1462193" y="0"/>
                </a:moveTo>
                <a:lnTo>
                  <a:pt x="0" y="0"/>
                </a:lnTo>
                <a:lnTo>
                  <a:pt x="0" y="4104402"/>
                </a:lnTo>
                <a:lnTo>
                  <a:pt x="1462193" y="4104402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53936" y="3495393"/>
            <a:ext cx="11138724" cy="3424383"/>
            <a:chOff x="0" y="0"/>
            <a:chExt cx="14851632" cy="4565844"/>
          </a:xfrm>
        </p:grpSpPr>
        <p:sp>
          <p:nvSpPr>
            <p:cNvPr name="Freeform 4" id="4"/>
            <p:cNvSpPr/>
            <p:nvPr/>
          </p:nvSpPr>
          <p:spPr>
            <a:xfrm flipH="false" flipV="false" rot="10707040">
              <a:off x="254221" y="3991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707040">
              <a:off x="51021" y="1959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870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765709">
            <a:off x="1004149" y="6968703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7590" y="7047660"/>
            <a:ext cx="6831416" cy="691912"/>
          </a:xfrm>
          <a:custGeom>
            <a:avLst/>
            <a:gdLst/>
            <a:ahLst/>
            <a:cxnLst/>
            <a:rect r="r" b="b" t="t" l="l"/>
            <a:pathLst>
              <a:path h="691912" w="6831416">
                <a:moveTo>
                  <a:pt x="0" y="0"/>
                </a:moveTo>
                <a:lnTo>
                  <a:pt x="6831416" y="0"/>
                </a:lnTo>
                <a:lnTo>
                  <a:pt x="6831416" y="691913"/>
                </a:lnTo>
                <a:lnTo>
                  <a:pt x="0" y="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686778">
            <a:off x="-393182" y="-278948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485834">
            <a:off x="13569319" y="6317214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02674">
            <a:off x="8369371" y="1881961"/>
            <a:ext cx="1549257" cy="1719009"/>
          </a:xfrm>
          <a:custGeom>
            <a:avLst/>
            <a:gdLst/>
            <a:ahLst/>
            <a:cxnLst/>
            <a:rect r="r" b="b" t="t" l="l"/>
            <a:pathLst>
              <a:path h="1719009" w="1549257">
                <a:moveTo>
                  <a:pt x="0" y="0"/>
                </a:moveTo>
                <a:lnTo>
                  <a:pt x="1549258" y="0"/>
                </a:lnTo>
                <a:lnTo>
                  <a:pt x="1549258" y="1719010"/>
                </a:lnTo>
                <a:lnTo>
                  <a:pt x="0" y="1719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88855" y="3488013"/>
            <a:ext cx="13135018" cy="272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3"/>
              </a:lnSpc>
            </a:pPr>
            <a:r>
              <a:rPr lang="en-US" sz="15666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STARTEGY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509024">
            <a:off x="13729838" y="-383210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85834">
            <a:off x="13603136" y="6275983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61510">
            <a:off x="422577" y="646155"/>
            <a:ext cx="942701" cy="1045993"/>
          </a:xfrm>
          <a:custGeom>
            <a:avLst/>
            <a:gdLst/>
            <a:ahLst/>
            <a:cxnLst/>
            <a:rect r="r" b="b" t="t" l="l"/>
            <a:pathLst>
              <a:path h="1045993" w="942701">
                <a:moveTo>
                  <a:pt x="0" y="0"/>
                </a:moveTo>
                <a:lnTo>
                  <a:pt x="942701" y="0"/>
                </a:lnTo>
                <a:lnTo>
                  <a:pt x="942701" y="1045993"/>
                </a:lnTo>
                <a:lnTo>
                  <a:pt x="0" y="1045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63706" y="1824567"/>
            <a:ext cx="11479025" cy="658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b="true" sz="2681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 PLAN:</a:t>
            </a:r>
          </a:p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b="true" sz="2681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THEMES: </a:t>
            </a:r>
          </a:p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b="true" sz="2681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TRAVEL TIPS &amp; ITINERARIES → BUDGET HACKS, CUSTOMIZABLE TRIP PLANS, HIDDEN GEMS.</a:t>
            </a:r>
          </a:p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b="true" sz="2681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CULTURAL &amp; HERITAGE CONTENT → FACTS, TRADITIONS, FOOD, AND FESTIVALS IN EGYPT.</a:t>
            </a:r>
          </a:p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b="true" sz="2681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ENGAGEMENT &amp; COMMUNITY → POLLS, QUIZZES, CHALLENGES, USER-GENERATED CONTENT</a:t>
            </a:r>
          </a:p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b="true" sz="2681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SEASONAL &amp; TREND-BASED → CHRISTMAS, NEW YEAR CONTENT.</a:t>
            </a:r>
          </a:p>
          <a:p>
            <a:pPr algn="l">
              <a:lnSpc>
                <a:spcPts val="3753"/>
              </a:lnSpc>
              <a:spcBef>
                <a:spcPct val="0"/>
              </a:spcBef>
            </a:pPr>
          </a:p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b="true" sz="2681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MEDIA MARKETING APPROACH:</a:t>
            </a:r>
          </a:p>
          <a:p>
            <a:pPr algn="l">
              <a:lnSpc>
                <a:spcPts val="3753"/>
              </a:lnSpc>
              <a:spcBef>
                <a:spcPct val="0"/>
              </a:spcBef>
            </a:pPr>
            <a:r>
              <a:rPr lang="en-US" b="true" sz="2681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PLATFORMS: FOCUS ON INSTAGRAM &amp; TIKTOK FOR VISUALS, STORYTELLING, AND UGC.</a:t>
            </a:r>
          </a:p>
          <a:p>
            <a:pPr algn="l">
              <a:lnSpc>
                <a:spcPts val="37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509024">
            <a:off x="13729838" y="-383210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85834">
            <a:off x="13603136" y="6275983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61510">
            <a:off x="422577" y="646155"/>
            <a:ext cx="942701" cy="1045993"/>
          </a:xfrm>
          <a:custGeom>
            <a:avLst/>
            <a:gdLst/>
            <a:ahLst/>
            <a:cxnLst/>
            <a:rect r="r" b="b" t="t" l="l"/>
            <a:pathLst>
              <a:path h="1045993" w="942701">
                <a:moveTo>
                  <a:pt x="0" y="0"/>
                </a:moveTo>
                <a:lnTo>
                  <a:pt x="942701" y="0"/>
                </a:lnTo>
                <a:lnTo>
                  <a:pt x="942701" y="1045993"/>
                </a:lnTo>
                <a:lnTo>
                  <a:pt x="0" y="1045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2020" y="1949028"/>
            <a:ext cx="13579211" cy="656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5"/>
              </a:lnSpc>
              <a:spcBef>
                <a:spcPct val="0"/>
              </a:spcBef>
            </a:pPr>
            <a:r>
              <a:rPr lang="en-US" b="true" sz="3382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 MIX:</a:t>
            </a:r>
          </a:p>
          <a:p>
            <a:pPr algn="l" marL="730301" indent="-365151" lvl="1">
              <a:lnSpc>
                <a:spcPts val="47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82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40% REELS (HIGH REACH + STORYTELLING).</a:t>
            </a:r>
          </a:p>
          <a:p>
            <a:pPr algn="l" marL="730301" indent="-365151" lvl="1">
              <a:lnSpc>
                <a:spcPts val="4735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730301" indent="-365151" lvl="1">
              <a:lnSpc>
                <a:spcPts val="47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82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30% CAROUSELS (TIPS, RECOMMENDATIONS, VALUE CONTENT).</a:t>
            </a:r>
          </a:p>
          <a:p>
            <a:pPr algn="l" marL="730301" indent="-365151" lvl="1">
              <a:lnSpc>
                <a:spcPts val="4735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730301" indent="-365151" lvl="1">
              <a:lnSpc>
                <a:spcPts val="47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82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20% STORIES (POLLS, QUIZZES, INTERACTION).</a:t>
            </a:r>
          </a:p>
          <a:p>
            <a:pPr algn="l" marL="730301" indent="-365151" lvl="1">
              <a:lnSpc>
                <a:spcPts val="4735"/>
              </a:lnSpc>
              <a:spcBef>
                <a:spcPct val="0"/>
              </a:spcBef>
              <a:buFont typeface="Arial"/>
              <a:buChar char="•"/>
            </a:pPr>
          </a:p>
          <a:p>
            <a:pPr algn="l" marL="730301" indent="-365151" lvl="1">
              <a:lnSpc>
                <a:spcPts val="473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382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10% UGC &amp; TESTIMONIALS.</a:t>
            </a:r>
          </a:p>
          <a:p>
            <a:pPr algn="l">
              <a:lnSpc>
                <a:spcPts val="5677"/>
              </a:lnSpc>
              <a:spcBef>
                <a:spcPct val="0"/>
              </a:spcBef>
            </a:pPr>
          </a:p>
          <a:p>
            <a:pPr algn="l">
              <a:lnSpc>
                <a:spcPts val="37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509024">
            <a:off x="13729838" y="-383210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85834">
            <a:off x="13603136" y="6275983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661510">
            <a:off x="422577" y="646155"/>
            <a:ext cx="942701" cy="1045993"/>
          </a:xfrm>
          <a:custGeom>
            <a:avLst/>
            <a:gdLst/>
            <a:ahLst/>
            <a:cxnLst/>
            <a:rect r="r" b="b" t="t" l="l"/>
            <a:pathLst>
              <a:path h="1045993" w="942701">
                <a:moveTo>
                  <a:pt x="0" y="0"/>
                </a:moveTo>
                <a:lnTo>
                  <a:pt x="942701" y="0"/>
                </a:lnTo>
                <a:lnTo>
                  <a:pt x="942701" y="1045993"/>
                </a:lnTo>
                <a:lnTo>
                  <a:pt x="0" y="1045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4810" y="1684005"/>
            <a:ext cx="12837430" cy="71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6"/>
              </a:lnSpc>
              <a:spcBef>
                <a:spcPct val="0"/>
              </a:spcBef>
            </a:pPr>
            <a:r>
              <a:rPr lang="en-US" b="true" sz="2940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</a:t>
            </a:r>
            <a:r>
              <a:rPr lang="en-US" b="true" sz="2940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OSTING FREQUENCY: 3 POSTS PER WEEK + STORIES.</a:t>
            </a:r>
          </a:p>
          <a:p>
            <a:pPr algn="l">
              <a:lnSpc>
                <a:spcPts val="4116"/>
              </a:lnSpc>
              <a:spcBef>
                <a:spcPct val="0"/>
              </a:spcBef>
            </a:pPr>
          </a:p>
          <a:p>
            <a:pPr algn="l">
              <a:lnSpc>
                <a:spcPts val="4116"/>
              </a:lnSpc>
              <a:spcBef>
                <a:spcPct val="0"/>
              </a:spcBef>
            </a:pPr>
            <a:r>
              <a:rPr lang="en-US" b="true" sz="2940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TONE OF VOICE: ENGAGING, FRIENDLY, CULTURALLY RICH , A MIX OF “LOCAL EXPERT” AND “FUN TRAVEL BUDDY.”</a:t>
            </a:r>
          </a:p>
          <a:p>
            <a:pPr algn="l">
              <a:lnSpc>
                <a:spcPts val="4116"/>
              </a:lnSpc>
              <a:spcBef>
                <a:spcPct val="0"/>
              </a:spcBef>
            </a:pPr>
          </a:p>
          <a:p>
            <a:pPr algn="l">
              <a:lnSpc>
                <a:spcPts val="4116"/>
              </a:lnSpc>
              <a:spcBef>
                <a:spcPct val="0"/>
              </a:spcBef>
            </a:pPr>
            <a:r>
              <a:rPr lang="en-US" b="true" sz="2940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INFLUENCER</a:t>
            </a:r>
            <a:r>
              <a:rPr lang="en-US" b="true" sz="2940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COLLABORATION: WORK WITH TRAVEL VLOGGERS, LIFESTYLE INFLUENCERS, AND EGYPTIAN CREATORS.</a:t>
            </a:r>
          </a:p>
          <a:p>
            <a:pPr algn="l">
              <a:lnSpc>
                <a:spcPts val="4116"/>
              </a:lnSpc>
              <a:spcBef>
                <a:spcPct val="0"/>
              </a:spcBef>
            </a:pPr>
          </a:p>
          <a:p>
            <a:pPr algn="l">
              <a:lnSpc>
                <a:spcPts val="4116"/>
              </a:lnSpc>
              <a:spcBef>
                <a:spcPct val="0"/>
              </a:spcBef>
            </a:pPr>
            <a:r>
              <a:rPr lang="en-US" b="true" sz="2940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PAID ADS: BOOST HIGH-PERFORMING POSTS AND RETARGET USERS WHO ENGAGED WITH CONTENT</a:t>
            </a:r>
          </a:p>
          <a:p>
            <a:pPr algn="l">
              <a:lnSpc>
                <a:spcPts val="4116"/>
              </a:lnSpc>
              <a:spcBef>
                <a:spcPct val="0"/>
              </a:spcBef>
            </a:pPr>
          </a:p>
          <a:p>
            <a:pPr algn="l">
              <a:lnSpc>
                <a:spcPts val="4116"/>
              </a:lnSpc>
              <a:spcBef>
                <a:spcPct val="0"/>
              </a:spcBef>
            </a:pPr>
            <a:r>
              <a:rPr lang="en-US" b="true" sz="2940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KPIS:</a:t>
            </a:r>
            <a:r>
              <a:rPr lang="en-US" b="true" sz="2940">
                <a:solidFill>
                  <a:srgbClr val="173F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ENGAGEMENT RATE, FOLLOWER GROWTH, REACH &amp; UGC PARTICIPATION.</a:t>
            </a:r>
          </a:p>
          <a:p>
            <a:pPr algn="l">
              <a:lnSpc>
                <a:spcPts val="32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5256" y="957266"/>
            <a:ext cx="8740756" cy="1870279"/>
          </a:xfrm>
          <a:custGeom>
            <a:avLst/>
            <a:gdLst/>
            <a:ahLst/>
            <a:cxnLst/>
            <a:rect r="r" b="b" t="t" l="l"/>
            <a:pathLst>
              <a:path h="1870279" w="8740756">
                <a:moveTo>
                  <a:pt x="0" y="0"/>
                </a:moveTo>
                <a:lnTo>
                  <a:pt x="8740756" y="0"/>
                </a:lnTo>
                <a:lnTo>
                  <a:pt x="8740756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55" r="0" b="-2781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70180" y="939185"/>
            <a:ext cx="8095713" cy="168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18"/>
              </a:lnSpc>
            </a:pPr>
            <a:r>
              <a:rPr lang="en-US" sz="9656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CONTENT CALENDER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490721" y="3270207"/>
            <a:ext cx="10236129" cy="5757823"/>
          </a:xfrm>
          <a:custGeom>
            <a:avLst/>
            <a:gdLst/>
            <a:ahLst/>
            <a:cxnLst/>
            <a:rect r="r" b="b" t="t" l="l"/>
            <a:pathLst>
              <a:path h="5757823" w="10236129">
                <a:moveTo>
                  <a:pt x="0" y="0"/>
                </a:moveTo>
                <a:lnTo>
                  <a:pt x="10236129" y="0"/>
                </a:lnTo>
                <a:lnTo>
                  <a:pt x="10236129" y="5757822"/>
                </a:lnTo>
                <a:lnTo>
                  <a:pt x="0" y="5757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5256" y="957266"/>
            <a:ext cx="8740756" cy="1870279"/>
          </a:xfrm>
          <a:custGeom>
            <a:avLst/>
            <a:gdLst/>
            <a:ahLst/>
            <a:cxnLst/>
            <a:rect r="r" b="b" t="t" l="l"/>
            <a:pathLst>
              <a:path h="1870279" w="8740756">
                <a:moveTo>
                  <a:pt x="0" y="0"/>
                </a:moveTo>
                <a:lnTo>
                  <a:pt x="8740756" y="0"/>
                </a:lnTo>
                <a:lnTo>
                  <a:pt x="8740756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55" r="0" b="-2781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25707" y="3416929"/>
            <a:ext cx="10384659" cy="5841371"/>
          </a:xfrm>
          <a:custGeom>
            <a:avLst/>
            <a:gdLst/>
            <a:ahLst/>
            <a:cxnLst/>
            <a:rect r="r" b="b" t="t" l="l"/>
            <a:pathLst>
              <a:path h="5841371" w="10384659">
                <a:moveTo>
                  <a:pt x="0" y="0"/>
                </a:moveTo>
                <a:lnTo>
                  <a:pt x="10384659" y="0"/>
                </a:lnTo>
                <a:lnTo>
                  <a:pt x="10384659" y="5841371"/>
                </a:lnTo>
                <a:lnTo>
                  <a:pt x="0" y="5841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70180" y="939185"/>
            <a:ext cx="8095713" cy="168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18"/>
              </a:lnSpc>
            </a:pPr>
            <a:r>
              <a:rPr lang="en-US" sz="9656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CONTENT CALENDER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5256" y="957266"/>
            <a:ext cx="8740756" cy="1870279"/>
          </a:xfrm>
          <a:custGeom>
            <a:avLst/>
            <a:gdLst/>
            <a:ahLst/>
            <a:cxnLst/>
            <a:rect r="r" b="b" t="t" l="l"/>
            <a:pathLst>
              <a:path h="1870279" w="8740756">
                <a:moveTo>
                  <a:pt x="0" y="0"/>
                </a:moveTo>
                <a:lnTo>
                  <a:pt x="8740756" y="0"/>
                </a:lnTo>
                <a:lnTo>
                  <a:pt x="8740756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55" r="0" b="-2781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68282" y="3424835"/>
            <a:ext cx="4628415" cy="6181303"/>
          </a:xfrm>
          <a:custGeom>
            <a:avLst/>
            <a:gdLst/>
            <a:ahLst/>
            <a:cxnLst/>
            <a:rect r="r" b="b" t="t" l="l"/>
            <a:pathLst>
              <a:path h="6181303" w="4628415">
                <a:moveTo>
                  <a:pt x="0" y="0"/>
                </a:moveTo>
                <a:lnTo>
                  <a:pt x="4628415" y="0"/>
                </a:lnTo>
                <a:lnTo>
                  <a:pt x="4628415" y="6181303"/>
                </a:lnTo>
                <a:lnTo>
                  <a:pt x="0" y="6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06510" y="3424835"/>
            <a:ext cx="5538440" cy="2554175"/>
          </a:xfrm>
          <a:custGeom>
            <a:avLst/>
            <a:gdLst/>
            <a:ahLst/>
            <a:cxnLst/>
            <a:rect r="r" b="b" t="t" l="l"/>
            <a:pathLst>
              <a:path h="2554175" w="5538440">
                <a:moveTo>
                  <a:pt x="0" y="0"/>
                </a:moveTo>
                <a:lnTo>
                  <a:pt x="5538439" y="0"/>
                </a:lnTo>
                <a:lnTo>
                  <a:pt x="5538439" y="2554175"/>
                </a:lnTo>
                <a:lnTo>
                  <a:pt x="0" y="25541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5828" r="0" b="-2905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06510" y="6327974"/>
            <a:ext cx="5538440" cy="3278163"/>
          </a:xfrm>
          <a:custGeom>
            <a:avLst/>
            <a:gdLst/>
            <a:ahLst/>
            <a:cxnLst/>
            <a:rect r="r" b="b" t="t" l="l"/>
            <a:pathLst>
              <a:path h="3278163" w="5538440">
                <a:moveTo>
                  <a:pt x="0" y="0"/>
                </a:moveTo>
                <a:lnTo>
                  <a:pt x="5538439" y="0"/>
                </a:lnTo>
                <a:lnTo>
                  <a:pt x="5538439" y="3278164"/>
                </a:lnTo>
                <a:lnTo>
                  <a:pt x="0" y="32781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4243" r="0" b="-643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70180" y="939185"/>
            <a:ext cx="8095713" cy="168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18"/>
              </a:lnSpc>
            </a:pPr>
            <a:r>
              <a:rPr lang="en-US" sz="9656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BRANDING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601111">
            <a:off x="15067360" y="1124593"/>
            <a:ext cx="1462193" cy="4104401"/>
          </a:xfrm>
          <a:custGeom>
            <a:avLst/>
            <a:gdLst/>
            <a:ahLst/>
            <a:cxnLst/>
            <a:rect r="r" b="b" t="t" l="l"/>
            <a:pathLst>
              <a:path h="4104401" w="1462193">
                <a:moveTo>
                  <a:pt x="1462193" y="0"/>
                </a:moveTo>
                <a:lnTo>
                  <a:pt x="0" y="0"/>
                </a:lnTo>
                <a:lnTo>
                  <a:pt x="0" y="4104402"/>
                </a:lnTo>
                <a:lnTo>
                  <a:pt x="1462193" y="4104402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53936" y="3495393"/>
            <a:ext cx="11138724" cy="3424383"/>
            <a:chOff x="0" y="0"/>
            <a:chExt cx="14851632" cy="4565844"/>
          </a:xfrm>
        </p:grpSpPr>
        <p:sp>
          <p:nvSpPr>
            <p:cNvPr name="Freeform 4" id="4"/>
            <p:cNvSpPr/>
            <p:nvPr/>
          </p:nvSpPr>
          <p:spPr>
            <a:xfrm flipH="false" flipV="false" rot="10707040">
              <a:off x="254221" y="3991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707040">
              <a:off x="51021" y="1959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870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765709">
            <a:off x="1004149" y="6968703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7590" y="7047660"/>
            <a:ext cx="6831416" cy="691912"/>
          </a:xfrm>
          <a:custGeom>
            <a:avLst/>
            <a:gdLst/>
            <a:ahLst/>
            <a:cxnLst/>
            <a:rect r="r" b="b" t="t" l="l"/>
            <a:pathLst>
              <a:path h="691912" w="6831416">
                <a:moveTo>
                  <a:pt x="0" y="0"/>
                </a:moveTo>
                <a:lnTo>
                  <a:pt x="6831416" y="0"/>
                </a:lnTo>
                <a:lnTo>
                  <a:pt x="6831416" y="691913"/>
                </a:lnTo>
                <a:lnTo>
                  <a:pt x="0" y="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686778">
            <a:off x="-393182" y="-278948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485834">
            <a:off x="13569319" y="6317214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02674">
            <a:off x="8369371" y="1881961"/>
            <a:ext cx="1549257" cy="1719009"/>
          </a:xfrm>
          <a:custGeom>
            <a:avLst/>
            <a:gdLst/>
            <a:ahLst/>
            <a:cxnLst/>
            <a:rect r="r" b="b" t="t" l="l"/>
            <a:pathLst>
              <a:path h="1719009" w="1549257">
                <a:moveTo>
                  <a:pt x="0" y="0"/>
                </a:moveTo>
                <a:lnTo>
                  <a:pt x="1549258" y="0"/>
                </a:lnTo>
                <a:lnTo>
                  <a:pt x="1549258" y="1719010"/>
                </a:lnTo>
                <a:lnTo>
                  <a:pt x="0" y="1719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73003">
            <a:off x="3989608" y="3945499"/>
            <a:ext cx="9533678" cy="197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19"/>
              </a:lnSpc>
            </a:pPr>
            <a:r>
              <a:rPr lang="en-US" sz="1137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ANALYSIS REPORT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601111">
            <a:off x="15067360" y="1124593"/>
            <a:ext cx="1462193" cy="4104401"/>
          </a:xfrm>
          <a:custGeom>
            <a:avLst/>
            <a:gdLst/>
            <a:ahLst/>
            <a:cxnLst/>
            <a:rect r="r" b="b" t="t" l="l"/>
            <a:pathLst>
              <a:path h="4104401" w="1462193">
                <a:moveTo>
                  <a:pt x="1462193" y="0"/>
                </a:moveTo>
                <a:lnTo>
                  <a:pt x="0" y="0"/>
                </a:lnTo>
                <a:lnTo>
                  <a:pt x="0" y="4104402"/>
                </a:lnTo>
                <a:lnTo>
                  <a:pt x="1462193" y="4104402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53936" y="3495393"/>
            <a:ext cx="11138724" cy="3424383"/>
            <a:chOff x="0" y="0"/>
            <a:chExt cx="14851632" cy="4565844"/>
          </a:xfrm>
        </p:grpSpPr>
        <p:sp>
          <p:nvSpPr>
            <p:cNvPr name="Freeform 4" id="4"/>
            <p:cNvSpPr/>
            <p:nvPr/>
          </p:nvSpPr>
          <p:spPr>
            <a:xfrm flipH="false" flipV="false" rot="10707040">
              <a:off x="254221" y="3991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707040">
              <a:off x="51021" y="1959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870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765709">
            <a:off x="1004149" y="6968703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7590" y="7047660"/>
            <a:ext cx="6831416" cy="691912"/>
          </a:xfrm>
          <a:custGeom>
            <a:avLst/>
            <a:gdLst/>
            <a:ahLst/>
            <a:cxnLst/>
            <a:rect r="r" b="b" t="t" l="l"/>
            <a:pathLst>
              <a:path h="691912" w="6831416">
                <a:moveTo>
                  <a:pt x="0" y="0"/>
                </a:moveTo>
                <a:lnTo>
                  <a:pt x="6831416" y="0"/>
                </a:lnTo>
                <a:lnTo>
                  <a:pt x="6831416" y="691913"/>
                </a:lnTo>
                <a:lnTo>
                  <a:pt x="0" y="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686778">
            <a:off x="-393182" y="-278948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485834">
            <a:off x="13569319" y="6317214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02674">
            <a:off x="8369371" y="1881961"/>
            <a:ext cx="1549257" cy="1719009"/>
          </a:xfrm>
          <a:custGeom>
            <a:avLst/>
            <a:gdLst/>
            <a:ahLst/>
            <a:cxnLst/>
            <a:rect r="r" b="b" t="t" l="l"/>
            <a:pathLst>
              <a:path h="1719009" w="1549257">
                <a:moveTo>
                  <a:pt x="0" y="0"/>
                </a:moveTo>
                <a:lnTo>
                  <a:pt x="1549258" y="0"/>
                </a:lnTo>
                <a:lnTo>
                  <a:pt x="1549258" y="1719010"/>
                </a:lnTo>
                <a:lnTo>
                  <a:pt x="0" y="1719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85524">
            <a:off x="4946708" y="3916625"/>
            <a:ext cx="8224651" cy="249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2"/>
              </a:lnSpc>
            </a:pPr>
            <a:r>
              <a:rPr lang="en-US" sz="8965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INSTAGRAM INSIGHTS &amp; ANALYSIS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5256" y="957266"/>
            <a:ext cx="8740756" cy="1870279"/>
          </a:xfrm>
          <a:custGeom>
            <a:avLst/>
            <a:gdLst/>
            <a:ahLst/>
            <a:cxnLst/>
            <a:rect r="r" b="b" t="t" l="l"/>
            <a:pathLst>
              <a:path h="1870279" w="8740756">
                <a:moveTo>
                  <a:pt x="0" y="0"/>
                </a:moveTo>
                <a:lnTo>
                  <a:pt x="8740756" y="0"/>
                </a:lnTo>
                <a:lnTo>
                  <a:pt x="8740756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55" r="0" b="-2781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97556" y="3270207"/>
            <a:ext cx="2044954" cy="2044954"/>
          </a:xfrm>
          <a:custGeom>
            <a:avLst/>
            <a:gdLst/>
            <a:ahLst/>
            <a:cxnLst/>
            <a:rect r="r" b="b" t="t" l="l"/>
            <a:pathLst>
              <a:path h="2044954" w="2044954">
                <a:moveTo>
                  <a:pt x="0" y="0"/>
                </a:moveTo>
                <a:lnTo>
                  <a:pt x="2044954" y="0"/>
                </a:lnTo>
                <a:lnTo>
                  <a:pt x="2044954" y="2044953"/>
                </a:lnTo>
                <a:lnTo>
                  <a:pt x="0" y="204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70180" y="939185"/>
            <a:ext cx="8095713" cy="168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18"/>
              </a:lnSpc>
            </a:pPr>
            <a:r>
              <a:rPr lang="en-US" sz="9656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INSTGRAM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5629" y="3290487"/>
            <a:ext cx="5488965" cy="133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5"/>
              </a:lnSpc>
              <a:spcBef>
                <a:spcPct val="0"/>
              </a:spcBef>
            </a:pPr>
            <a:r>
              <a:rPr lang="en-US" sz="7653">
                <a:solidFill>
                  <a:srgbClr val="173F63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PLATFORM CHOSEN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265629" y="5077518"/>
            <a:ext cx="7676992" cy="4180782"/>
          </a:xfrm>
          <a:custGeom>
            <a:avLst/>
            <a:gdLst/>
            <a:ahLst/>
            <a:cxnLst/>
            <a:rect r="r" b="b" t="t" l="l"/>
            <a:pathLst>
              <a:path h="4180782" w="7676992">
                <a:moveTo>
                  <a:pt x="0" y="0"/>
                </a:moveTo>
                <a:lnTo>
                  <a:pt x="7676992" y="0"/>
                </a:lnTo>
                <a:lnTo>
                  <a:pt x="7676992" y="4180782"/>
                </a:lnTo>
                <a:lnTo>
                  <a:pt x="0" y="418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78824" y="3461937"/>
            <a:ext cx="2789441" cy="6038574"/>
          </a:xfrm>
          <a:custGeom>
            <a:avLst/>
            <a:gdLst/>
            <a:ahLst/>
            <a:cxnLst/>
            <a:rect r="r" b="b" t="t" l="l"/>
            <a:pathLst>
              <a:path h="6038574" w="2789441">
                <a:moveTo>
                  <a:pt x="0" y="0"/>
                </a:moveTo>
                <a:lnTo>
                  <a:pt x="2789441" y="0"/>
                </a:lnTo>
                <a:lnTo>
                  <a:pt x="2789441" y="6038574"/>
                </a:lnTo>
                <a:lnTo>
                  <a:pt x="0" y="6038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324" r="-654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92825" y="6442747"/>
            <a:ext cx="989614" cy="2777865"/>
          </a:xfrm>
          <a:custGeom>
            <a:avLst/>
            <a:gdLst/>
            <a:ahLst/>
            <a:cxnLst/>
            <a:rect r="r" b="b" t="t" l="l"/>
            <a:pathLst>
              <a:path h="2777865" w="989614">
                <a:moveTo>
                  <a:pt x="989614" y="0"/>
                </a:moveTo>
                <a:lnTo>
                  <a:pt x="0" y="0"/>
                </a:lnTo>
                <a:lnTo>
                  <a:pt x="0" y="2777865"/>
                </a:lnTo>
                <a:lnTo>
                  <a:pt x="989614" y="2777865"/>
                </a:lnTo>
                <a:lnTo>
                  <a:pt x="989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3749" y="744011"/>
            <a:ext cx="14040502" cy="264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41"/>
              </a:lnSpc>
            </a:pPr>
            <a:r>
              <a:rPr lang="en-US" sz="15172">
                <a:solidFill>
                  <a:srgbClr val="D6AF52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ABOUT SAWAH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276967">
            <a:off x="2404493" y="1724965"/>
            <a:ext cx="914310" cy="1014491"/>
          </a:xfrm>
          <a:custGeom>
            <a:avLst/>
            <a:gdLst/>
            <a:ahLst/>
            <a:cxnLst/>
            <a:rect r="r" b="b" t="t" l="l"/>
            <a:pathLst>
              <a:path h="1014491" w="914310">
                <a:moveTo>
                  <a:pt x="0" y="0"/>
                </a:moveTo>
                <a:lnTo>
                  <a:pt x="914310" y="0"/>
                </a:lnTo>
                <a:lnTo>
                  <a:pt x="914310" y="1014492"/>
                </a:lnTo>
                <a:lnTo>
                  <a:pt x="0" y="101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77388">
            <a:off x="14793696" y="1779303"/>
            <a:ext cx="994212" cy="1103148"/>
          </a:xfrm>
          <a:custGeom>
            <a:avLst/>
            <a:gdLst/>
            <a:ahLst/>
            <a:cxnLst/>
            <a:rect r="r" b="b" t="t" l="l"/>
            <a:pathLst>
              <a:path h="1103148" w="994212">
                <a:moveTo>
                  <a:pt x="0" y="0"/>
                </a:moveTo>
                <a:lnTo>
                  <a:pt x="994212" y="0"/>
                </a:lnTo>
                <a:lnTo>
                  <a:pt x="994212" y="1103148"/>
                </a:lnTo>
                <a:lnTo>
                  <a:pt x="0" y="1103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65709">
            <a:off x="16206073" y="4845049"/>
            <a:ext cx="1268132" cy="1818110"/>
          </a:xfrm>
          <a:custGeom>
            <a:avLst/>
            <a:gdLst/>
            <a:ahLst/>
            <a:cxnLst/>
            <a:rect r="r" b="b" t="t" l="l"/>
            <a:pathLst>
              <a:path h="1818110" w="1268132">
                <a:moveTo>
                  <a:pt x="0" y="0"/>
                </a:moveTo>
                <a:lnTo>
                  <a:pt x="1268131" y="0"/>
                </a:lnTo>
                <a:lnTo>
                  <a:pt x="1268131" y="1818110"/>
                </a:lnTo>
                <a:lnTo>
                  <a:pt x="0" y="1818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0856" y="2253195"/>
            <a:ext cx="10826502" cy="306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4"/>
              </a:lnSpc>
              <a:spcBef>
                <a:spcPct val="0"/>
              </a:spcBef>
            </a:pPr>
          </a:p>
          <a:p>
            <a:pPr algn="ctr">
              <a:lnSpc>
                <a:spcPts val="6064"/>
              </a:lnSpc>
              <a:spcBef>
                <a:spcPct val="0"/>
              </a:spcBef>
            </a:pPr>
            <a:r>
              <a:rPr lang="en-US" sz="433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 SAWAH IS A DIGITAL TOURISM APP REDEFINING THE TRAVEL EXPERIENCE IN EGYPT.</a:t>
            </a:r>
          </a:p>
          <a:p>
            <a:pPr algn="ctr">
              <a:lnSpc>
                <a:spcPts val="6064"/>
              </a:lnSpc>
              <a:spcBef>
                <a:spcPct val="0"/>
              </a:spcBef>
            </a:pPr>
            <a:r>
              <a:rPr lang="en-US" sz="433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 IT OFFERS TRAVELERS: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1548" y="5658854"/>
            <a:ext cx="13180271" cy="430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1216" indent="-530608" lvl="1">
              <a:lnSpc>
                <a:spcPts val="6881"/>
              </a:lnSpc>
              <a:buFont typeface="Arial"/>
              <a:buChar char="•"/>
            </a:pPr>
            <a:r>
              <a:rPr lang="en-US" sz="4915">
                <a:solidFill>
                  <a:srgbClr val="D6AF52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PERSONALIZED TRIP PLANNING</a:t>
            </a:r>
          </a:p>
          <a:p>
            <a:pPr algn="l" marL="1061216" indent="-530608" lvl="1">
              <a:lnSpc>
                <a:spcPts val="6881"/>
              </a:lnSpc>
              <a:buFont typeface="Arial"/>
              <a:buChar char="•"/>
            </a:pPr>
            <a:r>
              <a:rPr lang="en-US" sz="4915">
                <a:solidFill>
                  <a:srgbClr val="D6AF52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PRICE TRANSPARENCY &amp; FINANCIAL AWARENESS</a:t>
            </a:r>
          </a:p>
          <a:p>
            <a:pPr algn="l" marL="1061216" indent="-530608" lvl="1">
              <a:lnSpc>
                <a:spcPts val="6881"/>
              </a:lnSpc>
              <a:buFont typeface="Arial"/>
              <a:buChar char="•"/>
            </a:pPr>
            <a:r>
              <a:rPr lang="en-US" sz="4915">
                <a:solidFill>
                  <a:srgbClr val="D6AF52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AUTHENTIC LOCAL EXPERIENCES &amp; SMART RECOMMENDATIONS</a:t>
            </a:r>
          </a:p>
          <a:p>
            <a:pPr algn="l" marL="1061216" indent="-530608" lvl="1">
              <a:lnSpc>
                <a:spcPts val="6881"/>
              </a:lnSpc>
              <a:buFont typeface="Arial"/>
              <a:buChar char="•"/>
            </a:pPr>
            <a:r>
              <a:rPr lang="en-US" sz="4915">
                <a:solidFill>
                  <a:srgbClr val="D6AF52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GAMIFIED JOURNEYS WITH HISTORICAL AVATARS</a:t>
            </a:r>
          </a:p>
          <a:p>
            <a:pPr algn="l" marL="1061216" indent="-530608" lvl="1">
              <a:lnSpc>
                <a:spcPts val="6881"/>
              </a:lnSpc>
              <a:buFont typeface="Arial"/>
              <a:buChar char="•"/>
            </a:pPr>
            <a:r>
              <a:rPr lang="en-US" sz="4915">
                <a:solidFill>
                  <a:srgbClr val="D6AF52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SUPPORT FOR SUSTAINABLE TOURISM &amp; VISITOR RIGHT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36496" y="2565040"/>
            <a:ext cx="6763901" cy="668127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05225" y="2419654"/>
            <a:ext cx="6998461" cy="66218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21861" y="1604543"/>
            <a:ext cx="9444278" cy="96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  <a:spcBef>
                <a:spcPct val="0"/>
              </a:spcBef>
            </a:pPr>
            <a:r>
              <a:rPr lang="en-US" sz="6754">
                <a:solidFill>
                  <a:srgbClr val="0F344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INSIGHTS ON INSTAGRAM FOLLOWERS: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19370">
            <a:off x="1219212" y="356684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5"/>
                </a:lnTo>
                <a:lnTo>
                  <a:pt x="0" y="2978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32748" y="3270207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8421" y="3270207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11534" y="2010139"/>
            <a:ext cx="11064931" cy="11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7"/>
              </a:lnSpc>
              <a:spcBef>
                <a:spcPct val="0"/>
              </a:spcBef>
            </a:pPr>
            <a:r>
              <a:rPr lang="en-US" sz="6426">
                <a:solidFill>
                  <a:srgbClr val="0F345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THE BEST PERFORMANCE POST ON INSTAGRAM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624" y="3824369"/>
            <a:ext cx="6767414" cy="6174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0"/>
              </a:lnSpc>
              <a:spcBef>
                <a:spcPct val="0"/>
              </a:spcBef>
            </a:pPr>
            <a:r>
              <a:rPr lang="en-US" sz="5007">
                <a:solidFill>
                  <a:srgbClr val="0F345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CONTENT TITLE: "WHERE TO WATCH THE OPENING OF THE GRAND EGYPTIAN MUSEUM.</a:t>
            </a:r>
          </a:p>
          <a:p>
            <a:pPr algn="l">
              <a:lnSpc>
                <a:spcPts val="7010"/>
              </a:lnSpc>
              <a:spcBef>
                <a:spcPct val="0"/>
              </a:spcBef>
            </a:pPr>
            <a:r>
              <a:rPr lang="en-US" sz="5007">
                <a:solidFill>
                  <a:srgbClr val="0F345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INSIDE EGYPT • OUTSIDE EGYPT" (PHOTO CAROUSEL)</a:t>
            </a:r>
          </a:p>
          <a:p>
            <a:pPr algn="l">
              <a:lnSpc>
                <a:spcPts val="7010"/>
              </a:lnSpc>
              <a:spcBef>
                <a:spcPct val="0"/>
              </a:spcBef>
            </a:pPr>
          </a:p>
          <a:p>
            <a:pPr algn="l">
              <a:lnSpc>
                <a:spcPts val="70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039168">
            <a:off x="16336599" y="127924"/>
            <a:ext cx="2656214" cy="2390971"/>
          </a:xfrm>
          <a:custGeom>
            <a:avLst/>
            <a:gdLst/>
            <a:ahLst/>
            <a:cxnLst/>
            <a:rect r="r" b="b" t="t" l="l"/>
            <a:pathLst>
              <a:path h="2390971" w="2656214">
                <a:moveTo>
                  <a:pt x="2656214" y="0"/>
                </a:moveTo>
                <a:lnTo>
                  <a:pt x="0" y="0"/>
                </a:lnTo>
                <a:lnTo>
                  <a:pt x="0" y="2390971"/>
                </a:lnTo>
                <a:lnTo>
                  <a:pt x="2656214" y="2390971"/>
                </a:lnTo>
                <a:lnTo>
                  <a:pt x="26562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21993" y="765179"/>
            <a:ext cx="5414749" cy="2761522"/>
          </a:xfrm>
          <a:custGeom>
            <a:avLst/>
            <a:gdLst/>
            <a:ahLst/>
            <a:cxnLst/>
            <a:rect r="r" b="b" t="t" l="l"/>
            <a:pathLst>
              <a:path h="2761522" w="5414749">
                <a:moveTo>
                  <a:pt x="0" y="0"/>
                </a:moveTo>
                <a:lnTo>
                  <a:pt x="5414749" y="0"/>
                </a:lnTo>
                <a:lnTo>
                  <a:pt x="5414749" y="2761522"/>
                </a:lnTo>
                <a:lnTo>
                  <a:pt x="0" y="2761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8170" y="1371035"/>
            <a:ext cx="10112041" cy="759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8"/>
              </a:lnSpc>
              <a:spcBef>
                <a:spcPct val="0"/>
              </a:spcBef>
            </a:pPr>
            <a:r>
              <a:rPr lang="en-US" sz="5026">
                <a:solidFill>
                  <a:srgbClr val="0F344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THE OVERALL INSIGHTS FOR SAWAH’S INSTAGRAM APPEARANCE IS:</a:t>
            </a:r>
          </a:p>
          <a:p>
            <a:pPr algn="l">
              <a:lnSpc>
                <a:spcPts val="5428"/>
              </a:lnSpc>
              <a:spcBef>
                <a:spcPct val="0"/>
              </a:spcBef>
            </a:pPr>
            <a:r>
              <a:rPr lang="en-US" sz="5026">
                <a:solidFill>
                  <a:srgbClr val="0F344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ON INSTAGRAM THERE WAS A TOTAL OF 1K INTERACTIONS.</a:t>
            </a:r>
          </a:p>
          <a:p>
            <a:pPr algn="l">
              <a:lnSpc>
                <a:spcPts val="5428"/>
              </a:lnSpc>
              <a:spcBef>
                <a:spcPct val="0"/>
              </a:spcBef>
            </a:pPr>
            <a:r>
              <a:rPr lang="en-US" sz="5026">
                <a:solidFill>
                  <a:srgbClr val="0F344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VIEWS REACHED TO 13.6K ( AND STILL IN CONTINUAL INCREASE)</a:t>
            </a:r>
          </a:p>
          <a:p>
            <a:pPr algn="l">
              <a:lnSpc>
                <a:spcPts val="5428"/>
              </a:lnSpc>
              <a:spcBef>
                <a:spcPct val="0"/>
              </a:spcBef>
            </a:pPr>
            <a:r>
              <a:rPr lang="en-US" sz="5026">
                <a:solidFill>
                  <a:srgbClr val="0F344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FOLLOWERS WERE UNDER THE TARGET AUDIENCE SEGMENT CONSIDERING THEIR GENDER AND AGE RANGE. THEY WERE EXACTLY THE ONES WE NEEDED OUR MESSAGES TO REACH AND THEY HAVE SUCCESSFULLY REACHED THEM.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321993" y="3669812"/>
            <a:ext cx="2584676" cy="5588488"/>
          </a:xfrm>
          <a:custGeom>
            <a:avLst/>
            <a:gdLst/>
            <a:ahLst/>
            <a:cxnLst/>
            <a:rect r="r" b="b" t="t" l="l"/>
            <a:pathLst>
              <a:path h="5588488" w="2584676">
                <a:moveTo>
                  <a:pt x="0" y="0"/>
                </a:moveTo>
                <a:lnTo>
                  <a:pt x="2584675" y="0"/>
                </a:lnTo>
                <a:lnTo>
                  <a:pt x="2584675" y="5588488"/>
                </a:lnTo>
                <a:lnTo>
                  <a:pt x="0" y="5588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52066" y="3669812"/>
            <a:ext cx="2584676" cy="5588488"/>
          </a:xfrm>
          <a:custGeom>
            <a:avLst/>
            <a:gdLst/>
            <a:ahLst/>
            <a:cxnLst/>
            <a:rect r="r" b="b" t="t" l="l"/>
            <a:pathLst>
              <a:path h="5588488" w="2584676">
                <a:moveTo>
                  <a:pt x="0" y="0"/>
                </a:moveTo>
                <a:lnTo>
                  <a:pt x="2584676" y="0"/>
                </a:lnTo>
                <a:lnTo>
                  <a:pt x="2584676" y="5588488"/>
                </a:lnTo>
                <a:lnTo>
                  <a:pt x="0" y="5588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601111">
            <a:off x="15067360" y="1124593"/>
            <a:ext cx="1462193" cy="4104401"/>
          </a:xfrm>
          <a:custGeom>
            <a:avLst/>
            <a:gdLst/>
            <a:ahLst/>
            <a:cxnLst/>
            <a:rect r="r" b="b" t="t" l="l"/>
            <a:pathLst>
              <a:path h="4104401" w="1462193">
                <a:moveTo>
                  <a:pt x="1462193" y="0"/>
                </a:moveTo>
                <a:lnTo>
                  <a:pt x="0" y="0"/>
                </a:lnTo>
                <a:lnTo>
                  <a:pt x="0" y="4104402"/>
                </a:lnTo>
                <a:lnTo>
                  <a:pt x="1462193" y="4104402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53936" y="3495393"/>
            <a:ext cx="11138724" cy="3424383"/>
            <a:chOff x="0" y="0"/>
            <a:chExt cx="14851632" cy="4565844"/>
          </a:xfrm>
        </p:grpSpPr>
        <p:sp>
          <p:nvSpPr>
            <p:cNvPr name="Freeform 4" id="4"/>
            <p:cNvSpPr/>
            <p:nvPr/>
          </p:nvSpPr>
          <p:spPr>
            <a:xfrm flipH="false" flipV="false" rot="10707040">
              <a:off x="254221" y="3991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707040">
              <a:off x="51021" y="1959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870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765709">
            <a:off x="1004149" y="6968703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7590" y="7047660"/>
            <a:ext cx="6831416" cy="691912"/>
          </a:xfrm>
          <a:custGeom>
            <a:avLst/>
            <a:gdLst/>
            <a:ahLst/>
            <a:cxnLst/>
            <a:rect r="r" b="b" t="t" l="l"/>
            <a:pathLst>
              <a:path h="691912" w="6831416">
                <a:moveTo>
                  <a:pt x="0" y="0"/>
                </a:moveTo>
                <a:lnTo>
                  <a:pt x="6831416" y="0"/>
                </a:lnTo>
                <a:lnTo>
                  <a:pt x="6831416" y="691913"/>
                </a:lnTo>
                <a:lnTo>
                  <a:pt x="0" y="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686778">
            <a:off x="-393182" y="-278948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485834">
            <a:off x="13569319" y="6317214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02674">
            <a:off x="8369371" y="1881961"/>
            <a:ext cx="1549257" cy="1719009"/>
          </a:xfrm>
          <a:custGeom>
            <a:avLst/>
            <a:gdLst/>
            <a:ahLst/>
            <a:cxnLst/>
            <a:rect r="r" b="b" t="t" l="l"/>
            <a:pathLst>
              <a:path h="1719009" w="1549257">
                <a:moveTo>
                  <a:pt x="0" y="0"/>
                </a:moveTo>
                <a:lnTo>
                  <a:pt x="1549258" y="0"/>
                </a:lnTo>
                <a:lnTo>
                  <a:pt x="1549258" y="1719010"/>
                </a:lnTo>
                <a:lnTo>
                  <a:pt x="0" y="1719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85524">
            <a:off x="4946708" y="3916625"/>
            <a:ext cx="8224651" cy="2499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2"/>
              </a:lnSpc>
            </a:pPr>
            <a:r>
              <a:rPr lang="en-US" sz="8965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TIKTOK INSIGHTS AND ANALYSIS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5256" y="957266"/>
            <a:ext cx="8740756" cy="1870279"/>
          </a:xfrm>
          <a:custGeom>
            <a:avLst/>
            <a:gdLst/>
            <a:ahLst/>
            <a:cxnLst/>
            <a:rect r="r" b="b" t="t" l="l"/>
            <a:pathLst>
              <a:path h="1870279" w="8740756">
                <a:moveTo>
                  <a:pt x="0" y="0"/>
                </a:moveTo>
                <a:lnTo>
                  <a:pt x="8740756" y="0"/>
                </a:lnTo>
                <a:lnTo>
                  <a:pt x="8740756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55" r="0" b="-27819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3894" y="5644614"/>
            <a:ext cx="8877396" cy="2789067"/>
          </a:xfrm>
          <a:custGeom>
            <a:avLst/>
            <a:gdLst/>
            <a:ahLst/>
            <a:cxnLst/>
            <a:rect r="r" b="b" t="t" l="l"/>
            <a:pathLst>
              <a:path h="2789067" w="8877396">
                <a:moveTo>
                  <a:pt x="0" y="0"/>
                </a:moveTo>
                <a:lnTo>
                  <a:pt x="8877396" y="0"/>
                </a:lnTo>
                <a:lnTo>
                  <a:pt x="8877396" y="2789066"/>
                </a:lnTo>
                <a:lnTo>
                  <a:pt x="0" y="2789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30664" y="3221555"/>
            <a:ext cx="2815348" cy="6036745"/>
          </a:xfrm>
          <a:custGeom>
            <a:avLst/>
            <a:gdLst/>
            <a:ahLst/>
            <a:cxnLst/>
            <a:rect r="r" b="b" t="t" l="l"/>
            <a:pathLst>
              <a:path h="6036745" w="2815348">
                <a:moveTo>
                  <a:pt x="0" y="0"/>
                </a:moveTo>
                <a:lnTo>
                  <a:pt x="2815348" y="0"/>
                </a:lnTo>
                <a:lnTo>
                  <a:pt x="2815348" y="6036745"/>
                </a:lnTo>
                <a:lnTo>
                  <a:pt x="0" y="60367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63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59845" y="3461937"/>
            <a:ext cx="2120375" cy="2120375"/>
          </a:xfrm>
          <a:custGeom>
            <a:avLst/>
            <a:gdLst/>
            <a:ahLst/>
            <a:cxnLst/>
            <a:rect r="r" b="b" t="t" l="l"/>
            <a:pathLst>
              <a:path h="2120375" w="2120375">
                <a:moveTo>
                  <a:pt x="0" y="0"/>
                </a:moveTo>
                <a:lnTo>
                  <a:pt x="2120376" y="0"/>
                </a:lnTo>
                <a:lnTo>
                  <a:pt x="2120376" y="2120375"/>
                </a:lnTo>
                <a:lnTo>
                  <a:pt x="0" y="2120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70180" y="939185"/>
            <a:ext cx="8095713" cy="168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18"/>
              </a:lnSpc>
            </a:pPr>
            <a:r>
              <a:rPr lang="en-US" sz="9656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TIKTOK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5629" y="3290487"/>
            <a:ext cx="5488965" cy="133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15"/>
              </a:lnSpc>
              <a:spcBef>
                <a:spcPct val="0"/>
              </a:spcBef>
            </a:pPr>
            <a:r>
              <a:rPr lang="en-US" sz="7653">
                <a:solidFill>
                  <a:srgbClr val="173F63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PLATFORM CHOSEN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19370">
            <a:off x="1219212" y="356684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5"/>
                </a:lnTo>
                <a:lnTo>
                  <a:pt x="0" y="2978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17911" y="3270207"/>
            <a:ext cx="3002122" cy="6502058"/>
          </a:xfrm>
          <a:custGeom>
            <a:avLst/>
            <a:gdLst/>
            <a:ahLst/>
            <a:cxnLst/>
            <a:rect r="r" b="b" t="t" l="l"/>
            <a:pathLst>
              <a:path h="6502058" w="3002122">
                <a:moveTo>
                  <a:pt x="0" y="0"/>
                </a:moveTo>
                <a:lnTo>
                  <a:pt x="3002122" y="0"/>
                </a:lnTo>
                <a:lnTo>
                  <a:pt x="3002122" y="6502058"/>
                </a:lnTo>
                <a:lnTo>
                  <a:pt x="0" y="6502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7929" y="2010139"/>
            <a:ext cx="11672143" cy="111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7"/>
              </a:lnSpc>
              <a:spcBef>
                <a:spcPct val="0"/>
              </a:spcBef>
            </a:pPr>
            <a:r>
              <a:rPr lang="en-US" sz="6426">
                <a:solidFill>
                  <a:srgbClr val="0F345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TOP PERFORMING CONTENT (ORGANIC SUCCESS)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624" y="3824369"/>
            <a:ext cx="11139124" cy="528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0"/>
              </a:lnSpc>
              <a:spcBef>
                <a:spcPct val="0"/>
              </a:spcBef>
            </a:pPr>
            <a:r>
              <a:rPr lang="en-US" sz="5007">
                <a:solidFill>
                  <a:srgbClr val="0F345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CONTENT TITLE: "WHERE TO WATCH THE OPENING OF THE GRAND EGYPTIAN MUSEUM.</a:t>
            </a:r>
          </a:p>
          <a:p>
            <a:pPr algn="l">
              <a:lnSpc>
                <a:spcPts val="7010"/>
              </a:lnSpc>
              <a:spcBef>
                <a:spcPct val="0"/>
              </a:spcBef>
            </a:pPr>
            <a:r>
              <a:rPr lang="en-US" sz="5007">
                <a:solidFill>
                  <a:srgbClr val="0F345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INSIDE EGYPT • OUTSIDE EGYPT" (PHOTO CAROUSEL)</a:t>
            </a:r>
          </a:p>
          <a:p>
            <a:pPr algn="l">
              <a:lnSpc>
                <a:spcPts val="7010"/>
              </a:lnSpc>
              <a:spcBef>
                <a:spcPct val="0"/>
              </a:spcBef>
            </a:pPr>
            <a:r>
              <a:rPr lang="en-US" sz="5007">
                <a:solidFill>
                  <a:srgbClr val="0F345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KEY METRICS: VIEWS: 86,215 LIKES: 2,613 SAVES: 606 SHARES: 499</a:t>
            </a:r>
          </a:p>
          <a:p>
            <a:pPr algn="l">
              <a:lnSpc>
                <a:spcPts val="70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19370">
            <a:off x="1219212" y="356684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5"/>
                </a:lnTo>
                <a:lnTo>
                  <a:pt x="0" y="2978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94708" y="3889046"/>
            <a:ext cx="5578866" cy="2073819"/>
          </a:xfrm>
          <a:custGeom>
            <a:avLst/>
            <a:gdLst/>
            <a:ahLst/>
            <a:cxnLst/>
            <a:rect r="r" b="b" t="t" l="l"/>
            <a:pathLst>
              <a:path h="2073819" w="5578866">
                <a:moveTo>
                  <a:pt x="0" y="0"/>
                </a:moveTo>
                <a:lnTo>
                  <a:pt x="5578866" y="0"/>
                </a:lnTo>
                <a:lnTo>
                  <a:pt x="5578866" y="2073820"/>
                </a:lnTo>
                <a:lnTo>
                  <a:pt x="0" y="2073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8997" y="5802405"/>
            <a:ext cx="5234939" cy="2095759"/>
          </a:xfrm>
          <a:custGeom>
            <a:avLst/>
            <a:gdLst/>
            <a:ahLst/>
            <a:cxnLst/>
            <a:rect r="r" b="b" t="t" l="l"/>
            <a:pathLst>
              <a:path h="2095759" w="5234939">
                <a:moveTo>
                  <a:pt x="0" y="0"/>
                </a:moveTo>
                <a:lnTo>
                  <a:pt x="5234939" y="0"/>
                </a:lnTo>
                <a:lnTo>
                  <a:pt x="5234939" y="2095759"/>
                </a:lnTo>
                <a:lnTo>
                  <a:pt x="0" y="2095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31582" y="3659686"/>
            <a:ext cx="7124708" cy="2967627"/>
          </a:xfrm>
          <a:custGeom>
            <a:avLst/>
            <a:gdLst/>
            <a:ahLst/>
            <a:cxnLst/>
            <a:rect r="r" b="b" t="t" l="l"/>
            <a:pathLst>
              <a:path h="2967627" w="7124708">
                <a:moveTo>
                  <a:pt x="0" y="0"/>
                </a:moveTo>
                <a:lnTo>
                  <a:pt x="7124708" y="0"/>
                </a:lnTo>
                <a:lnTo>
                  <a:pt x="7124708" y="2967628"/>
                </a:lnTo>
                <a:lnTo>
                  <a:pt x="0" y="29676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47527" y="7264526"/>
            <a:ext cx="6292818" cy="2529776"/>
          </a:xfrm>
          <a:custGeom>
            <a:avLst/>
            <a:gdLst/>
            <a:ahLst/>
            <a:cxnLst/>
            <a:rect r="r" b="b" t="t" l="l"/>
            <a:pathLst>
              <a:path h="2529776" w="6292818">
                <a:moveTo>
                  <a:pt x="0" y="0"/>
                </a:moveTo>
                <a:lnTo>
                  <a:pt x="6292818" y="0"/>
                </a:lnTo>
                <a:lnTo>
                  <a:pt x="6292818" y="2529777"/>
                </a:lnTo>
                <a:lnTo>
                  <a:pt x="0" y="25297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95705" y="4925956"/>
            <a:ext cx="4819155" cy="4375179"/>
          </a:xfrm>
          <a:custGeom>
            <a:avLst/>
            <a:gdLst/>
            <a:ahLst/>
            <a:cxnLst/>
            <a:rect r="r" b="b" t="t" l="l"/>
            <a:pathLst>
              <a:path h="4375179" w="4819155">
                <a:moveTo>
                  <a:pt x="0" y="0"/>
                </a:moveTo>
                <a:lnTo>
                  <a:pt x="4819155" y="0"/>
                </a:lnTo>
                <a:lnTo>
                  <a:pt x="4819155" y="4375179"/>
                </a:lnTo>
                <a:lnTo>
                  <a:pt x="0" y="4375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47687" y="2031507"/>
            <a:ext cx="11667173" cy="111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5"/>
              </a:lnSpc>
              <a:spcBef>
                <a:spcPct val="0"/>
              </a:spcBef>
            </a:pPr>
            <a:r>
              <a:rPr lang="en-US" sz="6403">
                <a:solidFill>
                  <a:srgbClr val="0F344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AUDIENCE &amp; ALIGNMENT: CONNECTING GLOBALLY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601111">
            <a:off x="15067360" y="1124593"/>
            <a:ext cx="1462193" cy="4104401"/>
          </a:xfrm>
          <a:custGeom>
            <a:avLst/>
            <a:gdLst/>
            <a:ahLst/>
            <a:cxnLst/>
            <a:rect r="r" b="b" t="t" l="l"/>
            <a:pathLst>
              <a:path h="4104401" w="1462193">
                <a:moveTo>
                  <a:pt x="1462193" y="0"/>
                </a:moveTo>
                <a:lnTo>
                  <a:pt x="0" y="0"/>
                </a:lnTo>
                <a:lnTo>
                  <a:pt x="0" y="4104402"/>
                </a:lnTo>
                <a:lnTo>
                  <a:pt x="1462193" y="4104402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53936" y="3495393"/>
            <a:ext cx="11138724" cy="3424383"/>
            <a:chOff x="0" y="0"/>
            <a:chExt cx="14851632" cy="4565844"/>
          </a:xfrm>
        </p:grpSpPr>
        <p:sp>
          <p:nvSpPr>
            <p:cNvPr name="Freeform 4" id="4"/>
            <p:cNvSpPr/>
            <p:nvPr/>
          </p:nvSpPr>
          <p:spPr>
            <a:xfrm flipH="false" flipV="false" rot="10707040">
              <a:off x="254221" y="3991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6000"/>
              </a:blip>
              <a:stretch>
                <a:fillRect l="0" t="0" r="0" b="-2870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10707040">
              <a:off x="51021" y="195922"/>
              <a:ext cx="14546390" cy="3970799"/>
            </a:xfrm>
            <a:custGeom>
              <a:avLst/>
              <a:gdLst/>
              <a:ahLst/>
              <a:cxnLst/>
              <a:rect r="r" b="b" t="t" l="l"/>
              <a:pathLst>
                <a:path h="3970799" w="14546390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8705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-765709">
            <a:off x="1004149" y="6968703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7590" y="7047660"/>
            <a:ext cx="6831416" cy="691912"/>
          </a:xfrm>
          <a:custGeom>
            <a:avLst/>
            <a:gdLst/>
            <a:ahLst/>
            <a:cxnLst/>
            <a:rect r="r" b="b" t="t" l="l"/>
            <a:pathLst>
              <a:path h="691912" w="6831416">
                <a:moveTo>
                  <a:pt x="0" y="0"/>
                </a:moveTo>
                <a:lnTo>
                  <a:pt x="6831416" y="0"/>
                </a:lnTo>
                <a:lnTo>
                  <a:pt x="6831416" y="691913"/>
                </a:lnTo>
                <a:lnTo>
                  <a:pt x="0" y="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686778">
            <a:off x="-393182" y="-278948"/>
            <a:ext cx="4720063" cy="4248731"/>
          </a:xfrm>
          <a:custGeom>
            <a:avLst/>
            <a:gdLst/>
            <a:ahLst/>
            <a:cxnLst/>
            <a:rect r="r" b="b" t="t" l="l"/>
            <a:pathLst>
              <a:path h="4248731" w="4720063">
                <a:moveTo>
                  <a:pt x="0" y="0"/>
                </a:moveTo>
                <a:lnTo>
                  <a:pt x="4720064" y="0"/>
                </a:lnTo>
                <a:lnTo>
                  <a:pt x="4720064" y="4248730"/>
                </a:lnTo>
                <a:lnTo>
                  <a:pt x="0" y="4248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485834">
            <a:off x="13569319" y="6317214"/>
            <a:ext cx="4458276" cy="4013085"/>
          </a:xfrm>
          <a:custGeom>
            <a:avLst/>
            <a:gdLst/>
            <a:ahLst/>
            <a:cxnLst/>
            <a:rect r="r" b="b" t="t" l="l"/>
            <a:pathLst>
              <a:path h="4013085" w="4458276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702674">
            <a:off x="8369371" y="1881961"/>
            <a:ext cx="1549257" cy="1719009"/>
          </a:xfrm>
          <a:custGeom>
            <a:avLst/>
            <a:gdLst/>
            <a:ahLst/>
            <a:cxnLst/>
            <a:rect r="r" b="b" t="t" l="l"/>
            <a:pathLst>
              <a:path h="1719009" w="1549257">
                <a:moveTo>
                  <a:pt x="0" y="0"/>
                </a:moveTo>
                <a:lnTo>
                  <a:pt x="1549258" y="0"/>
                </a:lnTo>
                <a:lnTo>
                  <a:pt x="1549258" y="1719010"/>
                </a:lnTo>
                <a:lnTo>
                  <a:pt x="0" y="1719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85524">
            <a:off x="2920712" y="4088413"/>
            <a:ext cx="11538448" cy="1795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84"/>
              </a:lnSpc>
            </a:pPr>
            <a:r>
              <a:rPr lang="en-US" sz="12577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5237" y="164924"/>
            <a:ext cx="14915431" cy="9874690"/>
            <a:chOff x="0" y="0"/>
            <a:chExt cx="3928344" cy="2600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28344" cy="2600741"/>
            </a:xfrm>
            <a:custGeom>
              <a:avLst/>
              <a:gdLst/>
              <a:ahLst/>
              <a:cxnLst/>
              <a:rect r="r" b="b" t="t" l="l"/>
              <a:pathLst>
                <a:path h="2600741" w="3928344">
                  <a:moveTo>
                    <a:pt x="26472" y="0"/>
                  </a:moveTo>
                  <a:lnTo>
                    <a:pt x="3901872" y="0"/>
                  </a:lnTo>
                  <a:cubicBezTo>
                    <a:pt x="3916492" y="0"/>
                    <a:pt x="3928344" y="11852"/>
                    <a:pt x="3928344" y="26472"/>
                  </a:cubicBezTo>
                  <a:lnTo>
                    <a:pt x="3928344" y="2574270"/>
                  </a:lnTo>
                  <a:cubicBezTo>
                    <a:pt x="3928344" y="2588890"/>
                    <a:pt x="3916492" y="2600741"/>
                    <a:pt x="3901872" y="2600741"/>
                  </a:cubicBezTo>
                  <a:lnTo>
                    <a:pt x="26472" y="2600741"/>
                  </a:lnTo>
                  <a:cubicBezTo>
                    <a:pt x="11852" y="2600741"/>
                    <a:pt x="0" y="2588890"/>
                    <a:pt x="0" y="2574270"/>
                  </a:cubicBezTo>
                  <a:lnTo>
                    <a:pt x="0" y="26472"/>
                  </a:lnTo>
                  <a:cubicBezTo>
                    <a:pt x="0" y="11852"/>
                    <a:pt x="11852" y="0"/>
                    <a:pt x="26472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28344" cy="26388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73865" y="441556"/>
            <a:ext cx="8743408" cy="2308621"/>
            <a:chOff x="0" y="0"/>
            <a:chExt cx="11657878" cy="3078161"/>
          </a:xfrm>
        </p:grpSpPr>
        <p:sp>
          <p:nvSpPr>
            <p:cNvPr name="Freeform 6" id="6"/>
            <p:cNvSpPr/>
            <p:nvPr/>
          </p:nvSpPr>
          <p:spPr>
            <a:xfrm flipH="false" flipV="false" rot="-28797">
              <a:off x="190919" y="227311"/>
              <a:ext cx="11455420" cy="2802920"/>
            </a:xfrm>
            <a:custGeom>
              <a:avLst/>
              <a:gdLst/>
              <a:ahLst/>
              <a:cxnLst/>
              <a:rect r="r" b="b" t="t" l="l"/>
              <a:pathLst>
                <a:path h="2802920" w="11455420">
                  <a:moveTo>
                    <a:pt x="0" y="0"/>
                  </a:moveTo>
                  <a:lnTo>
                    <a:pt x="11455420" y="0"/>
                  </a:lnTo>
                  <a:lnTo>
                    <a:pt x="11455420" y="2802920"/>
                  </a:lnTo>
                  <a:lnTo>
                    <a:pt x="0" y="280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0" t="-40223" r="0" b="-3347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28797">
              <a:off x="11539" y="47930"/>
              <a:ext cx="11455420" cy="2802920"/>
            </a:xfrm>
            <a:custGeom>
              <a:avLst/>
              <a:gdLst/>
              <a:ahLst/>
              <a:cxnLst/>
              <a:rect r="r" b="b" t="t" l="l"/>
              <a:pathLst>
                <a:path h="2802920" w="11455420">
                  <a:moveTo>
                    <a:pt x="0" y="0"/>
                  </a:moveTo>
                  <a:lnTo>
                    <a:pt x="11455419" y="0"/>
                  </a:lnTo>
                  <a:lnTo>
                    <a:pt x="11455419" y="2802920"/>
                  </a:lnTo>
                  <a:lnTo>
                    <a:pt x="0" y="2802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0223" r="0" b="-3347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765709">
            <a:off x="909243" y="7310368"/>
            <a:ext cx="1651989" cy="2368442"/>
          </a:xfrm>
          <a:custGeom>
            <a:avLst/>
            <a:gdLst/>
            <a:ahLst/>
            <a:cxnLst/>
            <a:rect r="r" b="b" t="t" l="l"/>
            <a:pathLst>
              <a:path h="2368442" w="1651989">
                <a:moveTo>
                  <a:pt x="0" y="0"/>
                </a:moveTo>
                <a:lnTo>
                  <a:pt x="1651988" y="0"/>
                </a:lnTo>
                <a:lnTo>
                  <a:pt x="1651988" y="2368442"/>
                </a:lnTo>
                <a:lnTo>
                  <a:pt x="0" y="2368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485834">
            <a:off x="14251158" y="7059692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7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7" y="3333514"/>
                </a:lnTo>
                <a:lnTo>
                  <a:pt x="37033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485834">
            <a:off x="69321" y="1177940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3"/>
                </a:lnTo>
                <a:lnTo>
                  <a:pt x="3703316" y="3333513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19689" y="2871005"/>
            <a:ext cx="7566768" cy="1768732"/>
          </a:xfrm>
          <a:custGeom>
            <a:avLst/>
            <a:gdLst/>
            <a:ahLst/>
            <a:cxnLst/>
            <a:rect r="r" b="b" t="t" l="l"/>
            <a:pathLst>
              <a:path h="1768732" w="7566768">
                <a:moveTo>
                  <a:pt x="0" y="0"/>
                </a:moveTo>
                <a:lnTo>
                  <a:pt x="7566769" y="0"/>
                </a:lnTo>
                <a:lnTo>
                  <a:pt x="7566769" y="1768732"/>
                </a:lnTo>
                <a:lnTo>
                  <a:pt x="0" y="176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19996" y="6376338"/>
            <a:ext cx="7566768" cy="1768732"/>
          </a:xfrm>
          <a:custGeom>
            <a:avLst/>
            <a:gdLst/>
            <a:ahLst/>
            <a:cxnLst/>
            <a:rect r="r" b="b" t="t" l="l"/>
            <a:pathLst>
              <a:path h="1768732" w="7566768">
                <a:moveTo>
                  <a:pt x="0" y="0"/>
                </a:moveTo>
                <a:lnTo>
                  <a:pt x="7566768" y="0"/>
                </a:lnTo>
                <a:lnTo>
                  <a:pt x="7566768" y="1768732"/>
                </a:lnTo>
                <a:lnTo>
                  <a:pt x="0" y="176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68967" y="8063285"/>
            <a:ext cx="7566768" cy="1768732"/>
          </a:xfrm>
          <a:custGeom>
            <a:avLst/>
            <a:gdLst/>
            <a:ahLst/>
            <a:cxnLst/>
            <a:rect r="r" b="b" t="t" l="l"/>
            <a:pathLst>
              <a:path h="1768732" w="7566768">
                <a:moveTo>
                  <a:pt x="0" y="0"/>
                </a:moveTo>
                <a:lnTo>
                  <a:pt x="7566768" y="0"/>
                </a:lnTo>
                <a:lnTo>
                  <a:pt x="7566768" y="1768732"/>
                </a:lnTo>
                <a:lnTo>
                  <a:pt x="0" y="176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50505" y="4607606"/>
            <a:ext cx="7566768" cy="1768732"/>
          </a:xfrm>
          <a:custGeom>
            <a:avLst/>
            <a:gdLst/>
            <a:ahLst/>
            <a:cxnLst/>
            <a:rect r="r" b="b" t="t" l="l"/>
            <a:pathLst>
              <a:path h="1768732" w="7566768">
                <a:moveTo>
                  <a:pt x="0" y="0"/>
                </a:moveTo>
                <a:lnTo>
                  <a:pt x="7566768" y="0"/>
                </a:lnTo>
                <a:lnTo>
                  <a:pt x="7566768" y="1768732"/>
                </a:lnTo>
                <a:lnTo>
                  <a:pt x="0" y="176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10627">
            <a:off x="5682605" y="358545"/>
            <a:ext cx="6470722" cy="231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1"/>
              </a:lnSpc>
            </a:pPr>
            <a:r>
              <a:rPr lang="en-US" sz="6572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PROBLEM STATEMENT (WHY SAWAH IS NEEDED):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19689" y="3325423"/>
            <a:ext cx="7566768" cy="85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  <a:spcBef>
                <a:spcPct val="0"/>
              </a:spcBef>
            </a:pPr>
            <a:r>
              <a:rPr lang="en-US" sz="5532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LACK OF PERSONALIZATION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77426" y="4998287"/>
            <a:ext cx="7200506" cy="82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6"/>
              </a:lnSpc>
              <a:spcBef>
                <a:spcPct val="0"/>
              </a:spcBef>
            </a:pPr>
            <a:r>
              <a:rPr lang="en-US" sz="5363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HIDDEN COSTS &amp; TIPPING PRESSURE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19996" y="6830756"/>
            <a:ext cx="7566768" cy="85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  <a:spcBef>
                <a:spcPct val="0"/>
              </a:spcBef>
            </a:pPr>
            <a:r>
              <a:rPr lang="en-US" sz="5532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WEATHER-RELATED CONSTRAINTS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72515" y="8505517"/>
            <a:ext cx="7159670" cy="85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  <a:spcBef>
                <a:spcPct val="0"/>
              </a:spcBef>
            </a:pPr>
            <a:r>
              <a:rPr lang="en-US" sz="5532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WEAK STORYTELLING INTEGRATION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99392" y="1682976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1" y="0"/>
                </a:lnTo>
                <a:lnTo>
                  <a:pt x="1518621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65709">
            <a:off x="664873" y="7044868"/>
            <a:ext cx="1702282" cy="2440548"/>
          </a:xfrm>
          <a:custGeom>
            <a:avLst/>
            <a:gdLst/>
            <a:ahLst/>
            <a:cxnLst/>
            <a:rect r="r" b="b" t="t" l="l"/>
            <a:pathLst>
              <a:path h="2440548" w="1702282">
                <a:moveTo>
                  <a:pt x="0" y="0"/>
                </a:moveTo>
                <a:lnTo>
                  <a:pt x="1702282" y="0"/>
                </a:lnTo>
                <a:lnTo>
                  <a:pt x="1702282" y="2440548"/>
                </a:lnTo>
                <a:lnTo>
                  <a:pt x="0" y="244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2636" y="1028700"/>
            <a:ext cx="1633380" cy="1774940"/>
          </a:xfrm>
          <a:custGeom>
            <a:avLst/>
            <a:gdLst/>
            <a:ahLst/>
            <a:cxnLst/>
            <a:rect r="r" b="b" t="t" l="l"/>
            <a:pathLst>
              <a:path h="1774940" w="1633380">
                <a:moveTo>
                  <a:pt x="0" y="0"/>
                </a:moveTo>
                <a:lnTo>
                  <a:pt x="1633380" y="0"/>
                </a:lnTo>
                <a:lnTo>
                  <a:pt x="1633380" y="1774940"/>
                </a:lnTo>
                <a:lnTo>
                  <a:pt x="0" y="1774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99685" y="364882"/>
            <a:ext cx="1919282" cy="3537626"/>
          </a:xfrm>
          <a:custGeom>
            <a:avLst/>
            <a:gdLst/>
            <a:ahLst/>
            <a:cxnLst/>
            <a:rect r="r" b="b" t="t" l="l"/>
            <a:pathLst>
              <a:path h="3537626" w="1919282">
                <a:moveTo>
                  <a:pt x="0" y="0"/>
                </a:moveTo>
                <a:lnTo>
                  <a:pt x="1919283" y="0"/>
                </a:lnTo>
                <a:lnTo>
                  <a:pt x="1919283" y="3537626"/>
                </a:lnTo>
                <a:lnTo>
                  <a:pt x="0" y="3537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56639" y="0"/>
            <a:ext cx="7939687" cy="4120566"/>
            <a:chOff x="0" y="0"/>
            <a:chExt cx="10586250" cy="549408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14450"/>
              <a:ext cx="10554529" cy="2701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9889"/>
                </a:lnSpc>
              </a:pPr>
              <a:r>
                <a:rPr lang="ar-EG" sz="19779">
                  <a:solidFill>
                    <a:srgbClr val="FFFFFA"/>
                  </a:solidFill>
                  <a:latin typeface="Yummy"/>
                  <a:ea typeface="Yummy"/>
                  <a:cs typeface="Yummy"/>
                  <a:sym typeface="Yummy"/>
                  <a:rtl val="true"/>
                </a:rPr>
                <a:t>سواح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1721" y="3174838"/>
              <a:ext cx="10554529" cy="2319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rtl="true">
                <a:lnSpc>
                  <a:spcPts val="921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33087" y="4029322"/>
            <a:ext cx="16226213" cy="410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4"/>
              </a:lnSpc>
              <a:spcBef>
                <a:spcPct val="0"/>
              </a:spcBef>
            </a:pPr>
            <a:r>
              <a:rPr lang="en-US" sz="5810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 WILL SERVE AS A MOBILE APPLICATION / WEBSITE TAILORED TO BOTH INTERNATIONAL TOURISTS AND EGYPTIANS LIVING ABROAD WHO RETURN FOR VISITS, WHILE ALSO EXTENDING VALUE TO DOMESTIC TRAVELERS. ITS SCOPE INCLUDES: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9052" y="1559708"/>
            <a:ext cx="6801579" cy="1870279"/>
          </a:xfrm>
          <a:custGeom>
            <a:avLst/>
            <a:gdLst/>
            <a:ahLst/>
            <a:cxnLst/>
            <a:rect r="r" b="b" t="t" l="l"/>
            <a:pathLst>
              <a:path h="1870279" w="6801579">
                <a:moveTo>
                  <a:pt x="0" y="0"/>
                </a:moveTo>
                <a:lnTo>
                  <a:pt x="6801578" y="0"/>
                </a:lnTo>
                <a:lnTo>
                  <a:pt x="6801578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5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9620" y="1490889"/>
            <a:ext cx="6420442" cy="177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77"/>
              </a:lnSpc>
            </a:pPr>
            <a:r>
              <a:rPr lang="en-US" sz="10198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THE SCOPE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7596" y="4049005"/>
            <a:ext cx="7315200" cy="1582743"/>
          </a:xfrm>
          <a:custGeom>
            <a:avLst/>
            <a:gdLst/>
            <a:ahLst/>
            <a:cxnLst/>
            <a:rect r="r" b="b" t="t" l="l"/>
            <a:pathLst>
              <a:path h="1582743" w="7315200">
                <a:moveTo>
                  <a:pt x="0" y="0"/>
                </a:moveTo>
                <a:lnTo>
                  <a:pt x="7315200" y="0"/>
                </a:lnTo>
                <a:lnTo>
                  <a:pt x="7315200" y="1582743"/>
                </a:lnTo>
                <a:lnTo>
                  <a:pt x="0" y="1582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65362" y="5850823"/>
            <a:ext cx="7435158" cy="318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3"/>
              </a:lnSpc>
            </a:pPr>
            <a:r>
              <a:rPr lang="en-US" sz="4502" b="true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Clear price lists, awareness of tipping limits, and fair ride estimations to avoid unnecessary expenses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06139" y="4428030"/>
            <a:ext cx="6234119" cy="96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00102A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TRIP CUSTOMIZATION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408" y="6155623"/>
            <a:ext cx="8859580" cy="248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8"/>
              </a:lnSpc>
            </a:pPr>
            <a:r>
              <a:rPr lang="en-US" sz="4742" b="true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Personalized itineraries based on budget, group size, interests, and trip duration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11723" y="4428030"/>
            <a:ext cx="6272082" cy="96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00102A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FINANCIAL PROTECTION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619705" y="4049005"/>
            <a:ext cx="7315200" cy="1582743"/>
          </a:xfrm>
          <a:custGeom>
            <a:avLst/>
            <a:gdLst/>
            <a:ahLst/>
            <a:cxnLst/>
            <a:rect r="r" b="b" t="t" l="l"/>
            <a:pathLst>
              <a:path h="1582743" w="7315200">
                <a:moveTo>
                  <a:pt x="0" y="0"/>
                </a:moveTo>
                <a:lnTo>
                  <a:pt x="7315200" y="0"/>
                </a:lnTo>
                <a:lnTo>
                  <a:pt x="7315200" y="1582743"/>
                </a:lnTo>
                <a:lnTo>
                  <a:pt x="0" y="1582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9052" y="1559708"/>
            <a:ext cx="6801579" cy="1870279"/>
          </a:xfrm>
          <a:custGeom>
            <a:avLst/>
            <a:gdLst/>
            <a:ahLst/>
            <a:cxnLst/>
            <a:rect r="r" b="b" t="t" l="l"/>
            <a:pathLst>
              <a:path h="1870279" w="6801579">
                <a:moveTo>
                  <a:pt x="0" y="0"/>
                </a:moveTo>
                <a:lnTo>
                  <a:pt x="6801578" y="0"/>
                </a:lnTo>
                <a:lnTo>
                  <a:pt x="6801578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5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9620" y="1490889"/>
            <a:ext cx="6420442" cy="177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77"/>
              </a:lnSpc>
            </a:pPr>
            <a:r>
              <a:rPr lang="en-US" sz="10198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THE SCOPE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7596" y="4049005"/>
            <a:ext cx="7315200" cy="1582743"/>
          </a:xfrm>
          <a:custGeom>
            <a:avLst/>
            <a:gdLst/>
            <a:ahLst/>
            <a:cxnLst/>
            <a:rect r="r" b="b" t="t" l="l"/>
            <a:pathLst>
              <a:path h="1582743" w="7315200">
                <a:moveTo>
                  <a:pt x="0" y="0"/>
                </a:moveTo>
                <a:lnTo>
                  <a:pt x="7315200" y="0"/>
                </a:lnTo>
                <a:lnTo>
                  <a:pt x="7315200" y="1582743"/>
                </a:lnTo>
                <a:lnTo>
                  <a:pt x="0" y="1582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15714" y="5921276"/>
            <a:ext cx="8257598" cy="2653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Daily indoor or outdoor suggestions based on real-time weather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4784" y="4346584"/>
            <a:ext cx="7804921" cy="96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00102A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SUSTAINABILITY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7663" y="5940326"/>
            <a:ext cx="8859580" cy="331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8"/>
              </a:lnSpc>
            </a:pPr>
            <a:r>
              <a:rPr lang="en-US" sz="4742" b="true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Guidance on reducing carbon footprints through walking, cycling, or eco-friendly alternatives.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11723" y="4428030"/>
            <a:ext cx="6723182" cy="96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00102A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SMART RECOMMENDATIONS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915714" y="4049005"/>
            <a:ext cx="7315200" cy="1582743"/>
          </a:xfrm>
          <a:custGeom>
            <a:avLst/>
            <a:gdLst/>
            <a:ahLst/>
            <a:cxnLst/>
            <a:rect r="r" b="b" t="t" l="l"/>
            <a:pathLst>
              <a:path h="1582743" w="7315200">
                <a:moveTo>
                  <a:pt x="0" y="0"/>
                </a:moveTo>
                <a:lnTo>
                  <a:pt x="7315200" y="0"/>
                </a:lnTo>
                <a:lnTo>
                  <a:pt x="7315200" y="1582743"/>
                </a:lnTo>
                <a:lnTo>
                  <a:pt x="0" y="1582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9052" y="1559708"/>
            <a:ext cx="6801579" cy="1870279"/>
          </a:xfrm>
          <a:custGeom>
            <a:avLst/>
            <a:gdLst/>
            <a:ahLst/>
            <a:cxnLst/>
            <a:rect r="r" b="b" t="t" l="l"/>
            <a:pathLst>
              <a:path h="1870279" w="6801579">
                <a:moveTo>
                  <a:pt x="0" y="0"/>
                </a:moveTo>
                <a:lnTo>
                  <a:pt x="6801578" y="0"/>
                </a:lnTo>
                <a:lnTo>
                  <a:pt x="6801578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55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9620" y="1490889"/>
            <a:ext cx="6420442" cy="177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77"/>
              </a:lnSpc>
            </a:pPr>
            <a:r>
              <a:rPr lang="en-US" sz="10198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THE SCOPE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485834">
            <a:off x="14368375" y="-307503"/>
            <a:ext cx="3703317" cy="3333514"/>
          </a:xfrm>
          <a:custGeom>
            <a:avLst/>
            <a:gdLst/>
            <a:ahLst/>
            <a:cxnLst/>
            <a:rect r="r" b="b" t="t" l="l"/>
            <a:pathLst>
              <a:path h="3333514" w="3703317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19370">
            <a:off x="1630036" y="562839"/>
            <a:ext cx="1615942" cy="2978694"/>
          </a:xfrm>
          <a:custGeom>
            <a:avLst/>
            <a:gdLst/>
            <a:ahLst/>
            <a:cxnLst/>
            <a:rect r="r" b="b" t="t" l="l"/>
            <a:pathLst>
              <a:path h="2978694" w="1615942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7596" y="4049005"/>
            <a:ext cx="7315200" cy="1582743"/>
          </a:xfrm>
          <a:custGeom>
            <a:avLst/>
            <a:gdLst/>
            <a:ahLst/>
            <a:cxnLst/>
            <a:rect r="r" b="b" t="t" l="l"/>
            <a:pathLst>
              <a:path h="1582743" w="7315200">
                <a:moveTo>
                  <a:pt x="0" y="0"/>
                </a:moveTo>
                <a:lnTo>
                  <a:pt x="7315200" y="0"/>
                </a:lnTo>
                <a:lnTo>
                  <a:pt x="7315200" y="1582743"/>
                </a:lnTo>
                <a:lnTo>
                  <a:pt x="0" y="15827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50505" y="5841298"/>
            <a:ext cx="8872455" cy="283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2"/>
              </a:lnSpc>
            </a:pPr>
            <a:r>
              <a:rPr lang="en-US" sz="5373" b="true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that build a relationship between customer and the country visited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596" y="5930699"/>
            <a:ext cx="8859580" cy="332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8"/>
              </a:lnSpc>
            </a:pPr>
            <a:r>
              <a:rPr lang="en-US" sz="4742" b="true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Gamification via historical avatars and loyalty programs that reward exploration</a:t>
            </a:r>
          </a:p>
          <a:p>
            <a:pPr algn="l">
              <a:lnSpc>
                <a:spcPts val="663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790475" y="4348091"/>
            <a:ext cx="6723182" cy="968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00102A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LOYALTY PROGRAMS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50505" y="4050512"/>
            <a:ext cx="7315200" cy="1582743"/>
          </a:xfrm>
          <a:custGeom>
            <a:avLst/>
            <a:gdLst/>
            <a:ahLst/>
            <a:cxnLst/>
            <a:rect r="r" b="b" t="t" l="l"/>
            <a:pathLst>
              <a:path h="1582743" w="7315200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7596" y="4345076"/>
            <a:ext cx="73152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00102A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ENGAGEMENT TOOLS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0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2731" y="788400"/>
            <a:ext cx="8790295" cy="2417131"/>
          </a:xfrm>
          <a:custGeom>
            <a:avLst/>
            <a:gdLst/>
            <a:ahLst/>
            <a:cxnLst/>
            <a:rect r="r" b="b" t="t" l="l"/>
            <a:pathLst>
              <a:path h="2417131" w="8790295">
                <a:moveTo>
                  <a:pt x="0" y="0"/>
                </a:moveTo>
                <a:lnTo>
                  <a:pt x="8790295" y="0"/>
                </a:lnTo>
                <a:lnTo>
                  <a:pt x="8790295" y="2417131"/>
                </a:lnTo>
                <a:lnTo>
                  <a:pt x="0" y="2417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55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64467" y="740775"/>
            <a:ext cx="7999383" cy="259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sz="9707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market research &amp; strategic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72578" y="3881806"/>
            <a:ext cx="8115300" cy="2792571"/>
            <a:chOff x="0" y="0"/>
            <a:chExt cx="2137363" cy="735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66243" y="4095837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1- PRODUCT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80890" y="3913047"/>
            <a:ext cx="8115300" cy="2792571"/>
            <a:chOff x="0" y="0"/>
            <a:chExt cx="2137363" cy="735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00122" y="6768099"/>
            <a:ext cx="8115300" cy="2792571"/>
            <a:chOff x="0" y="0"/>
            <a:chExt cx="2137363" cy="735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3F5F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04034" y="4104931"/>
            <a:ext cx="5996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2-PRICE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1810" y="6736859"/>
            <a:ext cx="8115300" cy="2792571"/>
            <a:chOff x="0" y="0"/>
            <a:chExt cx="2137363" cy="7354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37363" cy="735492"/>
            </a:xfrm>
            <a:custGeom>
              <a:avLst/>
              <a:gdLst/>
              <a:ahLst/>
              <a:cxnLst/>
              <a:rect r="r" b="b" t="t" l="l"/>
              <a:pathLst>
                <a:path h="735492" w="2137363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4F6F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8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45491" y="6902978"/>
            <a:ext cx="599644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3-PLACE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3282" y="6893453"/>
            <a:ext cx="599644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878C41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4-PROMOTION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42302" y="686636"/>
            <a:ext cx="1518621" cy="1907217"/>
          </a:xfrm>
          <a:custGeom>
            <a:avLst/>
            <a:gdLst/>
            <a:ahLst/>
            <a:cxnLst/>
            <a:rect r="r" b="b" t="t" l="l"/>
            <a:pathLst>
              <a:path h="1907217" w="1518621">
                <a:moveTo>
                  <a:pt x="0" y="0"/>
                </a:moveTo>
                <a:lnTo>
                  <a:pt x="1518621" y="0"/>
                </a:lnTo>
                <a:lnTo>
                  <a:pt x="1518621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369873">
            <a:off x="3033281" y="4842519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972578" y="5091539"/>
            <a:ext cx="7794842" cy="204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256" indent="-313128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Mobile app lets tourists create their own trips</a:t>
            </a:r>
          </a:p>
          <a:p>
            <a:pPr algn="ctr" marL="626256" indent="-313128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Covers all main destinations and activities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532554" y="5233133"/>
            <a:ext cx="7900944" cy="1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6866" indent="-378433" lvl="1">
              <a:lnSpc>
                <a:spcPts val="4907"/>
              </a:lnSpc>
              <a:buFont typeface="Arial"/>
              <a:buChar char="•"/>
            </a:pPr>
            <a:r>
              <a:rPr lang="en-US" b="true" sz="3505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Fair pricing</a:t>
            </a:r>
          </a:p>
          <a:p>
            <a:pPr algn="l" marL="756866" indent="-378433" lvl="1">
              <a:lnSpc>
                <a:spcPts val="4907"/>
              </a:lnSpc>
              <a:buFont typeface="Arial"/>
              <a:buChar char="•"/>
            </a:pPr>
            <a:r>
              <a:rPr lang="en-US" b="true" sz="3505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Value for money</a:t>
            </a:r>
          </a:p>
          <a:p>
            <a:pPr algn="l">
              <a:lnSpc>
                <a:spcPts val="584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7943317"/>
            <a:ext cx="11522405" cy="161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820" indent="-331910" lvl="1">
              <a:lnSpc>
                <a:spcPts val="4304"/>
              </a:lnSpc>
              <a:buFont typeface="Arial"/>
              <a:buChar char="•"/>
            </a:pPr>
            <a:r>
              <a:rPr lang="en-US" b="true" sz="3074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Available online with in-app guidance</a:t>
            </a:r>
          </a:p>
          <a:p>
            <a:pPr algn="just" marL="663820" indent="-331910" lvl="1">
              <a:lnSpc>
                <a:spcPts val="4304"/>
              </a:lnSpc>
              <a:buFont typeface="Arial"/>
              <a:buChar char="•"/>
            </a:pPr>
            <a:r>
              <a:rPr lang="en-US" b="true" sz="3074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Accessible globally</a:t>
            </a:r>
          </a:p>
          <a:p>
            <a:pPr algn="just">
              <a:lnSpc>
                <a:spcPts val="4304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256243" y="7765038"/>
            <a:ext cx="7749946" cy="262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547" indent="-270773" lvl="1">
              <a:lnSpc>
                <a:spcPts val="3511"/>
              </a:lnSpc>
              <a:buFont typeface="Arial"/>
              <a:buChar char="•"/>
            </a:pPr>
            <a:r>
              <a:rPr lang="en-US" b="true" sz="2508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App designed to make tourists feel safe </a:t>
            </a:r>
          </a:p>
          <a:p>
            <a:pPr algn="just" marL="541547" indent="-270773" lvl="1">
              <a:lnSpc>
                <a:spcPts val="3511"/>
              </a:lnSpc>
              <a:buFont typeface="Arial"/>
              <a:buChar char="•"/>
            </a:pPr>
            <a:r>
              <a:rPr lang="en-US" b="true" sz="2508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Storytelling features guide tourists .</a:t>
            </a:r>
          </a:p>
          <a:p>
            <a:pPr algn="l" marL="627906" indent="-313953" lvl="1">
              <a:lnSpc>
                <a:spcPts val="4071"/>
              </a:lnSpc>
              <a:buFont typeface="Arial"/>
              <a:buChar char="•"/>
            </a:pPr>
            <a:r>
              <a:rPr lang="en-US" b="true" sz="2908">
                <a:solidFill>
                  <a:srgbClr val="878C41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Focus on reassuring and supporting tourists </a:t>
            </a:r>
          </a:p>
          <a:p>
            <a:pPr algn="r">
              <a:lnSpc>
                <a:spcPts val="2811"/>
              </a:lnSpc>
            </a:pPr>
          </a:p>
          <a:p>
            <a:pPr algn="r">
              <a:lnSpc>
                <a:spcPts val="2954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369873">
            <a:off x="3151593" y="7550908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369873">
            <a:off x="11468632" y="4816548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1"/>
                </a:lnTo>
                <a:lnTo>
                  <a:pt x="0" y="542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369873">
            <a:off x="11589384" y="7539140"/>
            <a:ext cx="3825747" cy="542561"/>
          </a:xfrm>
          <a:custGeom>
            <a:avLst/>
            <a:gdLst/>
            <a:ahLst/>
            <a:cxnLst/>
            <a:rect r="r" b="b" t="t" l="l"/>
            <a:pathLst>
              <a:path h="542561" w="3825747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485834">
            <a:off x="14571246" y="-85203"/>
            <a:ext cx="4114866" cy="3703966"/>
          </a:xfrm>
          <a:custGeom>
            <a:avLst/>
            <a:gdLst/>
            <a:ahLst/>
            <a:cxnLst/>
            <a:rect r="r" b="b" t="t" l="l"/>
            <a:pathLst>
              <a:path h="3703966" w="41148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918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DAG0Fsh2V7A</dc:identifier>
  <dcterms:modified xsi:type="dcterms:W3CDTF">2011-08-01T06:04:30Z</dcterms:modified>
  <cp:revision>1</cp:revision>
  <dc:title>Sawah- presentation</dc:title>
</cp:coreProperties>
</file>